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5" r:id="rId3"/>
    <p:sldId id="261" r:id="rId4"/>
    <p:sldId id="273" r:id="rId5"/>
    <p:sldId id="274" r:id="rId6"/>
    <p:sldId id="272" r:id="rId7"/>
    <p:sldId id="280" r:id="rId8"/>
    <p:sldId id="286" r:id="rId9"/>
    <p:sldId id="282" r:id="rId10"/>
    <p:sldId id="283" r:id="rId11"/>
    <p:sldId id="303" r:id="rId12"/>
    <p:sldId id="304" r:id="rId13"/>
    <p:sldId id="285" r:id="rId14"/>
    <p:sldId id="305" r:id="rId15"/>
    <p:sldId id="306" r:id="rId16"/>
    <p:sldId id="310" r:id="rId17"/>
    <p:sldId id="284" r:id="rId18"/>
    <p:sldId id="290" r:id="rId19"/>
    <p:sldId id="311" r:id="rId20"/>
    <p:sldId id="291" r:id="rId21"/>
    <p:sldId id="292" r:id="rId22"/>
    <p:sldId id="293" r:id="rId23"/>
    <p:sldId id="308" r:id="rId24"/>
    <p:sldId id="309" r:id="rId25"/>
    <p:sldId id="296" r:id="rId26"/>
    <p:sldId id="297" r:id="rId27"/>
    <p:sldId id="298" r:id="rId28"/>
    <p:sldId id="299" r:id="rId29"/>
    <p:sldId id="312" r:id="rId30"/>
    <p:sldId id="313" r:id="rId31"/>
    <p:sldId id="300" r:id="rId32"/>
    <p:sldId id="301" r:id="rId33"/>
    <p:sldId id="302"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58F7B"/>
    <a:srgbClr val="F05738"/>
    <a:srgbClr val="F8ACAA"/>
    <a:srgbClr val="F6A6A4"/>
    <a:srgbClr val="FED3CA"/>
    <a:srgbClr val="FBE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76" autoAdjust="0"/>
  </p:normalViewPr>
  <p:slideViewPr>
    <p:cSldViewPr snapToGrid="0">
      <p:cViewPr varScale="1">
        <p:scale>
          <a:sx n="88" d="100"/>
          <a:sy n="88" d="100"/>
        </p:scale>
        <p:origin x="422" y="67"/>
      </p:cViewPr>
      <p:guideLst/>
    </p:cSldViewPr>
  </p:slideViewPr>
  <p:outlineViewPr>
    <p:cViewPr>
      <p:scale>
        <a:sx n="33" d="100"/>
        <a:sy n="33" d="100"/>
      </p:scale>
      <p:origin x="0" y="-54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975C0-EBA6-4B12-BA12-252B0ACA3157}" type="datetimeFigureOut">
              <a:rPr lang="tr-TR" smtClean="0"/>
              <a:t>27.04.2025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40DAE-CA0E-4C2F-AF04-BBDD5105D8D5}" type="slidenum">
              <a:rPr lang="tr-TR" smtClean="0"/>
              <a:t>‹#›</a:t>
            </a:fld>
            <a:endParaRPr lang="tr-TR"/>
          </a:p>
        </p:txBody>
      </p:sp>
    </p:spTree>
    <p:extLst>
      <p:ext uri="{BB962C8B-B14F-4D97-AF65-F5344CB8AC3E}">
        <p14:creationId xmlns:p14="http://schemas.microsoft.com/office/powerpoint/2010/main" val="208412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Kemik iliğinde </a:t>
            </a:r>
            <a:r>
              <a:rPr lang="tr-TR" dirty="0" err="1"/>
              <a:t>hematopoietik</a:t>
            </a:r>
            <a:r>
              <a:rPr lang="tr-TR" dirty="0"/>
              <a:t> kök hücrelerden gelişen nötrofillerin farklılaşma sürecine baktığımızda 3 ila 9 gün süren mitotik faz, sonrasında 5 ila 7 gün süren post mitotik faz evresi var. Yani nötrofiller kemik iliğinde 10-14 gün sürede olgunlaşıp dolaşıma salınıyorlar ve yarı ömürleri  5-6 saat ile sınırlı.</a:t>
            </a:r>
          </a:p>
        </p:txBody>
      </p:sp>
      <p:sp>
        <p:nvSpPr>
          <p:cNvPr id="4" name="Slayt Numarası Yer Tutucusu 3"/>
          <p:cNvSpPr>
            <a:spLocks noGrp="1"/>
          </p:cNvSpPr>
          <p:nvPr>
            <p:ph type="sldNum" sz="quarter" idx="5"/>
          </p:nvPr>
        </p:nvSpPr>
        <p:spPr/>
        <p:txBody>
          <a:bodyPr/>
          <a:lstStyle/>
          <a:p>
            <a:fld id="{BCF40DAE-CA0E-4C2F-AF04-BBDD5105D8D5}" type="slidenum">
              <a:rPr lang="tr-TR" smtClean="0"/>
              <a:t>2</a:t>
            </a:fld>
            <a:endParaRPr lang="tr-TR"/>
          </a:p>
        </p:txBody>
      </p:sp>
    </p:spTree>
    <p:extLst>
      <p:ext uri="{BB962C8B-B14F-4D97-AF65-F5344CB8AC3E}">
        <p14:creationId xmlns:p14="http://schemas.microsoft.com/office/powerpoint/2010/main" val="49653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&lt;%10 ise rutin kullanımda önerilmiyor ancak risk faktörlerinin varlığında değerlendirilebilir.</a:t>
            </a:r>
          </a:p>
          <a:p>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12</a:t>
            </a:fld>
            <a:endParaRPr lang="tr-TR"/>
          </a:p>
        </p:txBody>
      </p:sp>
    </p:spTree>
    <p:extLst>
      <p:ext uri="{BB962C8B-B14F-4D97-AF65-F5344CB8AC3E}">
        <p14:creationId xmlns:p14="http://schemas.microsoft.com/office/powerpoint/2010/main" val="94666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ESMO </a:t>
            </a:r>
            <a:r>
              <a:rPr lang="tr-TR" dirty="0" err="1"/>
              <a:t>Klavuzunda</a:t>
            </a:r>
            <a:r>
              <a:rPr lang="tr-TR" dirty="0"/>
              <a:t> da benzer bir şekilde….</a:t>
            </a:r>
          </a:p>
        </p:txBody>
      </p:sp>
      <p:sp>
        <p:nvSpPr>
          <p:cNvPr id="4" name="Slayt Numarası Yer Tutucusu 3"/>
          <p:cNvSpPr>
            <a:spLocks noGrp="1"/>
          </p:cNvSpPr>
          <p:nvPr>
            <p:ph type="sldNum" sz="quarter" idx="5"/>
          </p:nvPr>
        </p:nvSpPr>
        <p:spPr/>
        <p:txBody>
          <a:bodyPr/>
          <a:lstStyle/>
          <a:p>
            <a:fld id="{BCF40DAE-CA0E-4C2F-AF04-BBDD5105D8D5}" type="slidenum">
              <a:rPr lang="tr-TR" smtClean="0"/>
              <a:t>13</a:t>
            </a:fld>
            <a:endParaRPr lang="tr-TR"/>
          </a:p>
        </p:txBody>
      </p:sp>
    </p:spTree>
    <p:extLst>
      <p:ext uri="{BB962C8B-B14F-4D97-AF65-F5344CB8AC3E}">
        <p14:creationId xmlns:p14="http://schemas.microsoft.com/office/powerpoint/2010/main" val="143419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None/>
            </a:pPr>
            <a:r>
              <a:rPr lang="tr-TR" b="1" dirty="0"/>
              <a:t>AML </a:t>
            </a:r>
            <a:r>
              <a:rPr lang="tr-TR" dirty="0"/>
              <a:t>G-CSF FLAG rejimi hariç önerilmez, İndüksiyon ve konsolidasyon tedavisinden sonra, hastalar remisyona girince G-CSF başlanabilir. ANC  0.5'in altına inince başlanır ve 1.0'ın üzerine çıkana kadar verilir. (</a:t>
            </a:r>
            <a:r>
              <a:rPr lang="tr-TR" dirty="0" err="1"/>
              <a:t>Pegfilgrastim</a:t>
            </a:r>
            <a:r>
              <a:rPr lang="tr-TR" dirty="0"/>
              <a:t> kullanılmamalı.)</a:t>
            </a:r>
          </a:p>
          <a:p>
            <a:pPr>
              <a:buNone/>
            </a:pPr>
            <a:r>
              <a:rPr lang="tr-TR" b="1" dirty="0"/>
              <a:t>MDS yüksek </a:t>
            </a:r>
            <a:r>
              <a:rPr lang="tr-TR" b="1" dirty="0" err="1"/>
              <a:t>riskli;</a:t>
            </a:r>
            <a:r>
              <a:rPr lang="tr-TR" dirty="0" err="1"/>
              <a:t>G-CSF</a:t>
            </a:r>
            <a:r>
              <a:rPr lang="tr-TR" dirty="0"/>
              <a:t>, ciddi </a:t>
            </a:r>
            <a:r>
              <a:rPr lang="tr-TR" dirty="0" err="1"/>
              <a:t>nötropenili</a:t>
            </a:r>
            <a:r>
              <a:rPr lang="tr-TR" dirty="0"/>
              <a:t> ve sık enfeksiyon geçiren hastalarda aralıklı kullanılabilir. Sürekli uzun dönem kullanım önerilmez. ANC 0.1'in altına inince başlanır, 1.0'ı geçince durdurulur.</a:t>
            </a:r>
          </a:p>
          <a:p>
            <a:pPr>
              <a:buNone/>
            </a:pPr>
            <a:r>
              <a:rPr lang="tr-TR" b="1" dirty="0"/>
              <a:t>MDS (Düşük Riskli):</a:t>
            </a:r>
            <a:r>
              <a:rPr lang="tr-TR" dirty="0"/>
              <a:t>G-CSF, sadece </a:t>
            </a:r>
            <a:r>
              <a:rPr lang="tr-TR" dirty="0" err="1"/>
              <a:t>epoetin</a:t>
            </a:r>
            <a:r>
              <a:rPr lang="tr-TR" dirty="0"/>
              <a:t> ile birlikte </a:t>
            </a:r>
            <a:r>
              <a:rPr lang="tr-TR" dirty="0" err="1"/>
              <a:t>kullanılmalı.Haftada</a:t>
            </a:r>
            <a:r>
              <a:rPr lang="tr-TR" dirty="0"/>
              <a:t> üç kez uygulanır.</a:t>
            </a:r>
          </a:p>
          <a:p>
            <a:pPr>
              <a:buNone/>
            </a:pPr>
            <a:r>
              <a:rPr lang="tr-TR" b="1" dirty="0"/>
              <a:t>ALL;</a:t>
            </a:r>
            <a:r>
              <a:rPr lang="tr-TR" dirty="0"/>
              <a:t>G-CSF sadece kemoterapiden sonra iyileşme gecikirse veya enfeksiyon olursa verilir. Refrakter/relaps ALL hastalarında kullanılmaz. Kemoterapiden 5–8 gün sonra başlanır ve ANC 1.0'ı geçince </a:t>
            </a:r>
            <a:r>
              <a:rPr lang="tr-TR"/>
              <a:t>kesilir.</a:t>
            </a:r>
          </a:p>
          <a:p>
            <a:pPr>
              <a:buNone/>
            </a:pPr>
            <a:endParaRPr lang="tr-TR" dirty="0"/>
          </a:p>
          <a:p>
            <a:pPr>
              <a:buNone/>
            </a:pPr>
            <a:r>
              <a:rPr lang="tr-TR" b="1" dirty="0"/>
              <a:t>Aplastik Anemi / Kalıtsal Kemik İliği Yetmezliği: </a:t>
            </a:r>
            <a:r>
              <a:rPr lang="tr-TR" dirty="0"/>
              <a:t> G-CSF kullanımı önerilmez.</a:t>
            </a:r>
          </a:p>
          <a:p>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16</a:t>
            </a:fld>
            <a:endParaRPr lang="tr-TR"/>
          </a:p>
        </p:txBody>
      </p:sp>
    </p:spTree>
    <p:extLst>
      <p:ext uri="{BB962C8B-B14F-4D97-AF65-F5344CB8AC3E}">
        <p14:creationId xmlns:p14="http://schemas.microsoft.com/office/powerpoint/2010/main" val="80866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sonraki kürlerde FN tekrarını önlemek amacıyla </a:t>
            </a:r>
          </a:p>
        </p:txBody>
      </p:sp>
      <p:sp>
        <p:nvSpPr>
          <p:cNvPr id="4" name="Slayt Numarası Yer Tutucusu 3"/>
          <p:cNvSpPr>
            <a:spLocks noGrp="1"/>
          </p:cNvSpPr>
          <p:nvPr>
            <p:ph type="sldNum" sz="quarter" idx="5"/>
          </p:nvPr>
        </p:nvSpPr>
        <p:spPr/>
        <p:txBody>
          <a:bodyPr/>
          <a:lstStyle/>
          <a:p>
            <a:fld id="{BCF40DAE-CA0E-4C2F-AF04-BBDD5105D8D5}" type="slidenum">
              <a:rPr lang="tr-TR" smtClean="0"/>
              <a:t>17</a:t>
            </a:fld>
            <a:endParaRPr lang="tr-TR"/>
          </a:p>
        </p:txBody>
      </p:sp>
    </p:spTree>
    <p:extLst>
      <p:ext uri="{BB962C8B-B14F-4D97-AF65-F5344CB8AC3E}">
        <p14:creationId xmlns:p14="http://schemas.microsoft.com/office/powerpoint/2010/main" val="296827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FN ya da dozu sınırlayan nötropenik olay gelişmiş mi? Evet ise daha önce G-CSF kullanıldıysa, G-CSF yerine doz azaltımı ya da rejim değişikliği tercih edilir. Hayır ise G-CSF kullanımı risk değerlendirmesine göre düşünülmeli. Yani G-CSF, yalnızca önceki döngüde nötropeni gelişmiş ve daha önce kullanılmamışsa önerilmektedir.</a:t>
            </a:r>
          </a:p>
          <a:p>
            <a:r>
              <a:rPr lang="tr-TR" dirty="0"/>
              <a:t>Daha önce FN gelişmediyse her bir sonraki döngüden önce tekrar değerlendirme yapılmalı.</a:t>
            </a:r>
          </a:p>
        </p:txBody>
      </p:sp>
      <p:sp>
        <p:nvSpPr>
          <p:cNvPr id="4" name="Slayt Numarası Yer Tutucusu 3"/>
          <p:cNvSpPr>
            <a:spLocks noGrp="1"/>
          </p:cNvSpPr>
          <p:nvPr>
            <p:ph type="sldNum" sz="quarter" idx="5"/>
          </p:nvPr>
        </p:nvSpPr>
        <p:spPr/>
        <p:txBody>
          <a:bodyPr/>
          <a:lstStyle/>
          <a:p>
            <a:fld id="{BCF40DAE-CA0E-4C2F-AF04-BBDD5105D8D5}" type="slidenum">
              <a:rPr lang="tr-TR" smtClean="0"/>
              <a:t>18</a:t>
            </a:fld>
            <a:endParaRPr lang="tr-TR"/>
          </a:p>
        </p:txBody>
      </p:sp>
    </p:spTree>
    <p:extLst>
      <p:ext uri="{BB962C8B-B14F-4D97-AF65-F5344CB8AC3E}">
        <p14:creationId xmlns:p14="http://schemas.microsoft.com/office/powerpoint/2010/main" val="12266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None/>
            </a:pPr>
            <a:r>
              <a:rPr lang="tr-TR" sz="1100"/>
              <a:t>Primer profilaksi, SEKONDER PROFİLAKSİYE GÖRE </a:t>
            </a:r>
            <a:r>
              <a:rPr lang="tr-TR" sz="1100" b="1" dirty="0"/>
              <a:t>daha maliyet etkin</a:t>
            </a:r>
            <a:r>
              <a:rPr lang="tr-TR" sz="1100" dirty="0"/>
              <a:t> bulunmuş.</a:t>
            </a:r>
          </a:p>
          <a:p>
            <a:pPr>
              <a:buNone/>
            </a:pPr>
            <a:r>
              <a:rPr lang="tr-TR" sz="1100" dirty="0"/>
              <a:t>Özellikle FN riski %10–20 olan meme kanseri, küçük hücre dışı akciğer kanseri (NSCLC) ve NHL hastalarında yapılan bir çalışmada;</a:t>
            </a:r>
          </a:p>
          <a:p>
            <a:pPr>
              <a:buNone/>
            </a:pPr>
            <a:r>
              <a:rPr lang="tr-TR" sz="1600" b="1" dirty="0"/>
              <a:t>FN öyküsü varsa sonraki siklusta FN gelişme riski 9 kat artıyor Bu nedenle</a:t>
            </a:r>
            <a:r>
              <a:rPr lang="tr-TR" sz="1600" dirty="0"/>
              <a:t>➔ Primer profilaksi çok kritik.</a:t>
            </a:r>
          </a:p>
          <a:p>
            <a:pPr>
              <a:buNone/>
            </a:pPr>
            <a:r>
              <a:rPr lang="tr-TR" sz="1600" b="1" dirty="0"/>
              <a:t>G-CSF kullanımı (</a:t>
            </a:r>
            <a:r>
              <a:rPr lang="tr-TR" sz="1600" b="1" dirty="0" err="1"/>
              <a:t>filgrastim</a:t>
            </a:r>
            <a:r>
              <a:rPr lang="tr-TR" sz="1600" b="1" dirty="0"/>
              <a:t>)</a:t>
            </a:r>
            <a:r>
              <a:rPr lang="tr-TR" sz="1600" dirty="0"/>
              <a:t> FN riskini %58 azaltıyor. </a:t>
            </a:r>
          </a:p>
          <a:p>
            <a:pPr>
              <a:buNone/>
            </a:pPr>
            <a:r>
              <a:rPr lang="tr-TR" sz="1600" dirty="0"/>
              <a:t>Hastane yatışlarını azaltıyor.</a:t>
            </a:r>
          </a:p>
          <a:p>
            <a:pPr>
              <a:buNone/>
            </a:pPr>
            <a:r>
              <a:rPr lang="tr-TR" sz="1600" dirty="0"/>
              <a:t>Primer profilaksi , sekonder profilaksiye göre </a:t>
            </a:r>
            <a:r>
              <a:rPr lang="tr-TR" sz="1600" b="1" dirty="0"/>
              <a:t>daha maliyet etkin</a:t>
            </a:r>
            <a:r>
              <a:rPr lang="tr-TR" sz="1600" dirty="0"/>
              <a:t> bulunmuş.</a:t>
            </a:r>
          </a:p>
          <a:p>
            <a:pPr>
              <a:buNone/>
            </a:pPr>
            <a:r>
              <a:rPr lang="tr-TR" dirty="0"/>
              <a:t>Yani Primer G-CSF profilaksisi sadece klinik olarak değil, ekonomik açıdan da sekonder profilaksiye üstün bulunmuş.</a:t>
            </a:r>
          </a:p>
        </p:txBody>
      </p:sp>
      <p:sp>
        <p:nvSpPr>
          <p:cNvPr id="4" name="Slayt Numarası Yer Tutucusu 3"/>
          <p:cNvSpPr>
            <a:spLocks noGrp="1"/>
          </p:cNvSpPr>
          <p:nvPr>
            <p:ph type="sldNum" sz="quarter" idx="5"/>
          </p:nvPr>
        </p:nvSpPr>
        <p:spPr/>
        <p:txBody>
          <a:bodyPr/>
          <a:lstStyle/>
          <a:p>
            <a:fld id="{BCF40DAE-CA0E-4C2F-AF04-BBDD5105D8D5}" type="slidenum">
              <a:rPr lang="tr-TR" smtClean="0"/>
              <a:t>19</a:t>
            </a:fld>
            <a:endParaRPr lang="tr-TR"/>
          </a:p>
        </p:txBody>
      </p:sp>
    </p:spTree>
    <p:extLst>
      <p:ext uri="{BB962C8B-B14F-4D97-AF65-F5344CB8AC3E}">
        <p14:creationId xmlns:p14="http://schemas.microsoft.com/office/powerpoint/2010/main" val="233738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Sargramostim</a:t>
            </a:r>
            <a:r>
              <a:rPr lang="tr-TR" dirty="0"/>
              <a:t>; sadece nötrofilleri değil, </a:t>
            </a:r>
            <a:r>
              <a:rPr lang="tr-TR" b="1" dirty="0"/>
              <a:t>monositleri, makrofajları</a:t>
            </a:r>
            <a:r>
              <a:rPr lang="tr-TR" dirty="0"/>
              <a:t> da stimüle eder.</a:t>
            </a:r>
          </a:p>
          <a:p>
            <a:r>
              <a:rPr lang="tr-TR" dirty="0" err="1"/>
              <a:t>Filgrastim</a:t>
            </a:r>
            <a:r>
              <a:rPr lang="tr-TR" dirty="0"/>
              <a:t> hem renal hem nötrofil aracılı klirensi mevcut. </a:t>
            </a:r>
            <a:r>
              <a:rPr lang="tr-TR" dirty="0" err="1"/>
              <a:t>Pegile</a:t>
            </a:r>
            <a:r>
              <a:rPr lang="tr-TR" dirty="0"/>
              <a:t> formu ise renal değil nötrofil aracılı klirens ile </a:t>
            </a:r>
            <a:r>
              <a:rPr lang="tr-TR" dirty="0" err="1"/>
              <a:t>atılıyorar</a:t>
            </a:r>
            <a:r>
              <a:rPr lang="tr-TR" dirty="0"/>
              <a:t>. Dolayısı ile </a:t>
            </a:r>
            <a:r>
              <a:rPr lang="tr-TR" dirty="0" err="1"/>
              <a:t>pegile</a:t>
            </a:r>
            <a:r>
              <a:rPr lang="tr-TR" dirty="0"/>
              <a:t> formun renal doz ayarı yok ancak kısa etkili </a:t>
            </a:r>
            <a:r>
              <a:rPr lang="tr-TR" dirty="0" err="1"/>
              <a:t>filgrastim</a:t>
            </a:r>
            <a:r>
              <a:rPr lang="tr-TR" dirty="0"/>
              <a:t> 5 </a:t>
            </a:r>
            <a:r>
              <a:rPr lang="tr-TR" dirty="0" err="1"/>
              <a:t>mcg</a:t>
            </a:r>
            <a:r>
              <a:rPr lang="tr-TR" dirty="0"/>
              <a:t>/kg dan kullanılırken renal yetmezlikte 3 </a:t>
            </a:r>
            <a:r>
              <a:rPr lang="tr-TR" dirty="0" err="1"/>
              <a:t>mcg</a:t>
            </a:r>
            <a:r>
              <a:rPr lang="tr-TR" dirty="0"/>
              <a:t>/kg a düşmek gerekebiliyor.</a:t>
            </a:r>
          </a:p>
          <a:p>
            <a:r>
              <a:rPr lang="tr-TR" dirty="0"/>
              <a:t>Ülkemiz şartlarında uzun etkili formlar primer değil sekonder profilakside geri ödemesi var.</a:t>
            </a:r>
          </a:p>
        </p:txBody>
      </p:sp>
      <p:sp>
        <p:nvSpPr>
          <p:cNvPr id="4" name="Slayt Numarası Yer Tutucusu 3"/>
          <p:cNvSpPr>
            <a:spLocks noGrp="1"/>
          </p:cNvSpPr>
          <p:nvPr>
            <p:ph type="sldNum" sz="quarter" idx="5"/>
          </p:nvPr>
        </p:nvSpPr>
        <p:spPr/>
        <p:txBody>
          <a:bodyPr/>
          <a:lstStyle/>
          <a:p>
            <a:fld id="{BCF40DAE-CA0E-4C2F-AF04-BBDD5105D8D5}" type="slidenum">
              <a:rPr lang="tr-TR" smtClean="0"/>
              <a:t>21</a:t>
            </a:fld>
            <a:endParaRPr lang="tr-TR"/>
          </a:p>
        </p:txBody>
      </p:sp>
    </p:spTree>
    <p:extLst>
      <p:ext uri="{BB962C8B-B14F-4D97-AF65-F5344CB8AC3E}">
        <p14:creationId xmlns:p14="http://schemas.microsoft.com/office/powerpoint/2010/main" val="2315246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CF40DAE-CA0E-4C2F-AF04-BBDD5105D8D5}" type="slidenum">
              <a:rPr lang="tr-TR" smtClean="0"/>
              <a:t>23</a:t>
            </a:fld>
            <a:endParaRPr lang="tr-TR"/>
          </a:p>
        </p:txBody>
      </p:sp>
    </p:spTree>
    <p:extLst>
      <p:ext uri="{BB962C8B-B14F-4D97-AF65-F5344CB8AC3E}">
        <p14:creationId xmlns:p14="http://schemas.microsoft.com/office/powerpoint/2010/main" val="37915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Arial" panose="020B0604020202020204" pitchFamily="34" charset="0"/>
              <a:buChar char="•"/>
            </a:pPr>
            <a:r>
              <a:rPr lang="tr-TR" dirty="0"/>
              <a:t>G-</a:t>
            </a:r>
            <a:r>
              <a:rPr lang="tr-TR" dirty="0" err="1"/>
              <a:t>CSF’ler</a:t>
            </a:r>
            <a:r>
              <a:rPr lang="tr-TR" dirty="0"/>
              <a:t> arasında </a:t>
            </a:r>
            <a:r>
              <a:rPr lang="tr-TR" b="1" dirty="0" err="1"/>
              <a:t>overall</a:t>
            </a:r>
            <a:r>
              <a:rPr lang="tr-TR" b="1" dirty="0"/>
              <a:t> </a:t>
            </a:r>
            <a:r>
              <a:rPr lang="tr-TR" b="1" dirty="0" err="1"/>
              <a:t>survival</a:t>
            </a:r>
            <a:r>
              <a:rPr lang="tr-TR" b="1" dirty="0"/>
              <a:t> ve sepsis </a:t>
            </a:r>
            <a:r>
              <a:rPr lang="tr-TR" b="1" dirty="0" err="1"/>
              <a:t>specific</a:t>
            </a:r>
            <a:r>
              <a:rPr lang="tr-TR" b="1" dirty="0"/>
              <a:t> </a:t>
            </a:r>
            <a:r>
              <a:rPr lang="tr-TR" b="1" dirty="0" err="1"/>
              <a:t>survival</a:t>
            </a:r>
            <a:r>
              <a:rPr lang="tr-TR" dirty="0"/>
              <a:t> gibi </a:t>
            </a:r>
            <a:r>
              <a:rPr lang="tr-TR" b="1" dirty="0"/>
              <a:t>kritik klinik sonuçlar</a:t>
            </a:r>
            <a:r>
              <a:rPr lang="tr-TR" dirty="0"/>
              <a:t> açısından anlamlı fark yoktur. ✅ Uygulama sıklığı farklı olsa da, klinik sonuçlar benzer.</a:t>
            </a:r>
          </a:p>
          <a:p>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25</a:t>
            </a:fld>
            <a:endParaRPr lang="tr-TR"/>
          </a:p>
        </p:txBody>
      </p:sp>
    </p:spTree>
    <p:extLst>
      <p:ext uri="{BB962C8B-B14F-4D97-AF65-F5344CB8AC3E}">
        <p14:creationId xmlns:p14="http://schemas.microsoft.com/office/powerpoint/2010/main" val="3947202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Demografik ve klinik verilere baktığımızda 112 hastanın benzer yaş ve cinsiyet oranlarına sahip olduğunu görüyoruz</a:t>
            </a:r>
          </a:p>
        </p:txBody>
      </p:sp>
      <p:sp>
        <p:nvSpPr>
          <p:cNvPr id="4" name="Slayt Numarası Yer Tutucusu 3"/>
          <p:cNvSpPr>
            <a:spLocks noGrp="1"/>
          </p:cNvSpPr>
          <p:nvPr>
            <p:ph type="sldNum" sz="quarter" idx="5"/>
          </p:nvPr>
        </p:nvSpPr>
        <p:spPr/>
        <p:txBody>
          <a:bodyPr/>
          <a:lstStyle/>
          <a:p>
            <a:fld id="{BCF40DAE-CA0E-4C2F-AF04-BBDD5105D8D5}" type="slidenum">
              <a:rPr lang="tr-TR" smtClean="0"/>
              <a:t>27</a:t>
            </a:fld>
            <a:endParaRPr lang="tr-TR"/>
          </a:p>
        </p:txBody>
      </p:sp>
    </p:spTree>
    <p:extLst>
      <p:ext uri="{BB962C8B-B14F-4D97-AF65-F5344CB8AC3E}">
        <p14:creationId xmlns:p14="http://schemas.microsoft.com/office/powerpoint/2010/main" val="175223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NCI-CTCAE sistemine göre grade 3'te tanı konur, ve tek bir ölçümde 38.3 derece ölçülmesi ya da 1 saatten uzun süren &gt;38  ateş olması olarak tanımlanmıştır.  grade 4 ise acil tedavi gerektiren, potansiyel olarak ölümcül durumları ifade eder.</a:t>
            </a:r>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3</a:t>
            </a:fld>
            <a:endParaRPr lang="tr-TR"/>
          </a:p>
        </p:txBody>
      </p:sp>
    </p:spTree>
    <p:extLst>
      <p:ext uri="{BB962C8B-B14F-4D97-AF65-F5344CB8AC3E}">
        <p14:creationId xmlns:p14="http://schemas.microsoft.com/office/powerpoint/2010/main" val="835756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FN gelişimini azaltmada </a:t>
            </a:r>
            <a:r>
              <a:rPr lang="tr-TR" b="1" dirty="0"/>
              <a:t>her iki ajan da etkilidir. Ancak tek doz </a:t>
            </a:r>
            <a:r>
              <a:rPr lang="tr-TR" b="1" dirty="0" err="1"/>
              <a:t>pegfilgrastim</a:t>
            </a:r>
            <a:r>
              <a:rPr lang="tr-TR" dirty="0"/>
              <a:t>, </a:t>
            </a:r>
            <a:r>
              <a:rPr lang="tr-TR" b="1" dirty="0"/>
              <a:t>çoklu doz </a:t>
            </a:r>
            <a:r>
              <a:rPr lang="tr-TR" b="1" dirty="0" err="1"/>
              <a:t>filgrastime</a:t>
            </a:r>
            <a:r>
              <a:rPr lang="tr-TR" b="1" dirty="0"/>
              <a:t> göre FN insidansını azaltmada anlamlı şekilde daha etkili bulunmuştur.</a:t>
            </a:r>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28</a:t>
            </a:fld>
            <a:endParaRPr lang="tr-TR"/>
          </a:p>
        </p:txBody>
      </p:sp>
    </p:spTree>
    <p:extLst>
      <p:ext uri="{BB962C8B-B14F-4D97-AF65-F5344CB8AC3E}">
        <p14:creationId xmlns:p14="http://schemas.microsoft.com/office/powerpoint/2010/main" val="146167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None/>
            </a:pPr>
            <a:r>
              <a:rPr lang="tr-TR" dirty="0" err="1"/>
              <a:t>Lenograstim</a:t>
            </a:r>
            <a:r>
              <a:rPr lang="tr-TR" dirty="0"/>
              <a:t> ile </a:t>
            </a:r>
            <a:r>
              <a:rPr lang="tr-TR" dirty="0" err="1"/>
              <a:t>pegfilgrastim</a:t>
            </a:r>
            <a:r>
              <a:rPr lang="tr-TR" dirty="0"/>
              <a:t> </a:t>
            </a:r>
            <a:r>
              <a:rPr lang="tr-TR" dirty="0" err="1"/>
              <a:t>arşılaştırıldığı</a:t>
            </a:r>
            <a:r>
              <a:rPr lang="tr-TR" dirty="0"/>
              <a:t> bir diğer çalışmada  </a:t>
            </a:r>
            <a:r>
              <a:rPr lang="tr-TR" dirty="0" err="1"/>
              <a:t>FN'ye</a:t>
            </a:r>
            <a:r>
              <a:rPr lang="tr-TR" dirty="0"/>
              <a:t> bağlı yatış oranı </a:t>
            </a:r>
            <a:r>
              <a:rPr lang="tr-TR" b="1" dirty="0"/>
              <a:t>her iki grupta da benzer</a:t>
            </a:r>
            <a:r>
              <a:rPr lang="tr-TR" dirty="0"/>
              <a:t> bulunmuş. Ancak </a:t>
            </a:r>
            <a:r>
              <a:rPr lang="tr-TR" b="1" dirty="0" err="1"/>
              <a:t>pegfilgrastim</a:t>
            </a:r>
            <a:r>
              <a:rPr lang="tr-TR" b="1" dirty="0"/>
              <a:t> kullanan hastalarda ciddi nötropeni oranı daha düşük</a:t>
            </a:r>
            <a:r>
              <a:rPr lang="tr-TR" dirty="0"/>
              <a:t> ve nötropeni süresi daha kısa bulunmuş </a:t>
            </a:r>
          </a:p>
        </p:txBody>
      </p:sp>
      <p:sp>
        <p:nvSpPr>
          <p:cNvPr id="4" name="Slayt Numarası Yer Tutucusu 3"/>
          <p:cNvSpPr>
            <a:spLocks noGrp="1"/>
          </p:cNvSpPr>
          <p:nvPr>
            <p:ph type="sldNum" sz="quarter" idx="5"/>
          </p:nvPr>
        </p:nvSpPr>
        <p:spPr/>
        <p:txBody>
          <a:bodyPr/>
          <a:lstStyle/>
          <a:p>
            <a:fld id="{BCF40DAE-CA0E-4C2F-AF04-BBDD5105D8D5}" type="slidenum">
              <a:rPr lang="tr-TR" smtClean="0"/>
              <a:t>29</a:t>
            </a:fld>
            <a:endParaRPr lang="tr-TR"/>
          </a:p>
        </p:txBody>
      </p:sp>
    </p:spTree>
    <p:extLst>
      <p:ext uri="{BB962C8B-B14F-4D97-AF65-F5344CB8AC3E}">
        <p14:creationId xmlns:p14="http://schemas.microsoft.com/office/powerpoint/2010/main" val="238930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None/>
            </a:pPr>
            <a:r>
              <a:rPr lang="tr-TR" b="1" dirty="0"/>
              <a:t>OS </a:t>
            </a:r>
            <a:r>
              <a:rPr lang="tr-TR" dirty="0" err="1"/>
              <a:t>Lenograstim</a:t>
            </a:r>
            <a:r>
              <a:rPr lang="tr-TR" dirty="0"/>
              <a:t> ve </a:t>
            </a:r>
            <a:r>
              <a:rPr lang="tr-TR" dirty="0" err="1"/>
              <a:t>pegile</a:t>
            </a:r>
            <a:r>
              <a:rPr lang="tr-TR" dirty="0"/>
              <a:t> G-CSF kullanan hastalar arasında OS açısından </a:t>
            </a:r>
            <a:r>
              <a:rPr lang="tr-TR" b="1" dirty="0"/>
              <a:t>istatistiksel olarak anlamlı bir fark saptanmamış.</a:t>
            </a:r>
          </a:p>
          <a:p>
            <a:pPr>
              <a:buNone/>
            </a:pPr>
            <a:r>
              <a:rPr lang="tr-TR" b="1" dirty="0"/>
              <a:t>PFS </a:t>
            </a:r>
            <a:r>
              <a:rPr lang="tr-TR" dirty="0" err="1"/>
              <a:t>Pegile</a:t>
            </a:r>
            <a:r>
              <a:rPr lang="tr-TR" dirty="0"/>
              <a:t> G-CSF PFS açısından  </a:t>
            </a:r>
            <a:r>
              <a:rPr lang="tr-TR" b="1" dirty="0"/>
              <a:t>biraz daha iyi</a:t>
            </a:r>
            <a:r>
              <a:rPr lang="tr-TR" dirty="0"/>
              <a:t>, ancak bu fark da </a:t>
            </a:r>
            <a:r>
              <a:rPr lang="tr-TR" b="1" dirty="0"/>
              <a:t>istatistiksel olarak anlamlı bulunmamış.</a:t>
            </a:r>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30</a:t>
            </a:fld>
            <a:endParaRPr lang="tr-TR"/>
          </a:p>
        </p:txBody>
      </p:sp>
    </p:spTree>
    <p:extLst>
      <p:ext uri="{BB962C8B-B14F-4D97-AF65-F5344CB8AC3E}">
        <p14:creationId xmlns:p14="http://schemas.microsoft.com/office/powerpoint/2010/main" val="1811907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CF40DAE-CA0E-4C2F-AF04-BBDD5105D8D5}" type="slidenum">
              <a:rPr lang="tr-TR" smtClean="0"/>
              <a:t>33</a:t>
            </a:fld>
            <a:endParaRPr lang="tr-TR"/>
          </a:p>
        </p:txBody>
      </p:sp>
    </p:spTree>
    <p:extLst>
      <p:ext uri="{BB962C8B-B14F-4D97-AF65-F5344CB8AC3E}">
        <p14:creationId xmlns:p14="http://schemas.microsoft.com/office/powerpoint/2010/main" val="197353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t>enfeksiyondan </a:t>
            </a:r>
            <a:r>
              <a:rPr lang="tr-TR" dirty="0"/>
              <a:t>kemoterapiye, aplastik anemiden vitamin eksikliklerine kadar pek çok farklı </a:t>
            </a:r>
            <a:r>
              <a:rPr lang="tr-TR" b="1" dirty="0"/>
              <a:t>etiyolojik faktör</a:t>
            </a:r>
            <a:r>
              <a:rPr lang="tr-TR" dirty="0"/>
              <a:t> söz konusudur.</a:t>
            </a:r>
            <a:br>
              <a:rPr lang="tr-TR"/>
            </a:br>
            <a:r>
              <a:rPr lang="tr-TR"/>
              <a:t>B</a:t>
            </a:r>
            <a:r>
              <a:rPr lang="tr-TR" b="1"/>
              <a:t>izim </a:t>
            </a:r>
            <a:r>
              <a:rPr lang="tr-TR" b="1" dirty="0"/>
              <a:t>pratikte en sık karşılaştığımız neden</a:t>
            </a:r>
            <a:r>
              <a:rPr lang="tr-TR" dirty="0"/>
              <a:t>, hiç şüphesiz </a:t>
            </a:r>
            <a:r>
              <a:rPr lang="tr-TR" b="1" dirty="0"/>
              <a:t>kemoterapiye bağlı gelişen nötropeni</a:t>
            </a:r>
            <a:r>
              <a:rPr lang="tr-TR"/>
              <a:t>. </a:t>
            </a:r>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4</a:t>
            </a:fld>
            <a:endParaRPr lang="tr-TR"/>
          </a:p>
        </p:txBody>
      </p:sp>
    </p:spTree>
    <p:extLst>
      <p:ext uri="{BB962C8B-B14F-4D97-AF65-F5344CB8AC3E}">
        <p14:creationId xmlns:p14="http://schemas.microsoft.com/office/powerpoint/2010/main" val="150606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Peki Kemoterapiye bağlı ne zaman nötropeni gelişiyor?</a:t>
            </a:r>
          </a:p>
          <a:p>
            <a:r>
              <a:rPr lang="tr-TR" dirty="0"/>
              <a:t>Tedavinin 10 ila 14 günleri arasında nötropeninin derinleştiğini görüyoruz.,</a:t>
            </a:r>
          </a:p>
        </p:txBody>
      </p:sp>
      <p:sp>
        <p:nvSpPr>
          <p:cNvPr id="4" name="Slayt Numarası Yer Tutucusu 3"/>
          <p:cNvSpPr>
            <a:spLocks noGrp="1"/>
          </p:cNvSpPr>
          <p:nvPr>
            <p:ph type="sldNum" sz="quarter" idx="5"/>
          </p:nvPr>
        </p:nvSpPr>
        <p:spPr/>
        <p:txBody>
          <a:bodyPr/>
          <a:lstStyle/>
          <a:p>
            <a:fld id="{BCF40DAE-CA0E-4C2F-AF04-BBDD5105D8D5}" type="slidenum">
              <a:rPr lang="tr-TR" smtClean="0"/>
              <a:t>5</a:t>
            </a:fld>
            <a:endParaRPr lang="tr-TR"/>
          </a:p>
        </p:txBody>
      </p:sp>
    </p:spTree>
    <p:extLst>
      <p:ext uri="{BB962C8B-B14F-4D97-AF65-F5344CB8AC3E}">
        <p14:creationId xmlns:p14="http://schemas.microsoft.com/office/powerpoint/2010/main" val="206666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Dolayısı ile </a:t>
            </a:r>
            <a:r>
              <a:rPr lang="tr-TR" dirty="0" err="1"/>
              <a:t>miyelosüpresif</a:t>
            </a:r>
            <a:r>
              <a:rPr lang="tr-TR" dirty="0"/>
              <a:t> tedavi verdiğimizde G4 nötropeni riski var ve kısa vadede </a:t>
            </a:r>
            <a:r>
              <a:rPr lang="tr-TR" dirty="0" err="1"/>
              <a:t>febril</a:t>
            </a:r>
            <a:r>
              <a:rPr lang="tr-TR" dirty="0"/>
              <a:t> nötropeni ile sonuçlanabilir  ve bu da komplike yaşamı tehdit eden enfeksiyon ve uzamış </a:t>
            </a:r>
            <a:r>
              <a:rPr lang="tr-TR" dirty="0" err="1"/>
              <a:t>hospitalizasyona</a:t>
            </a:r>
            <a:r>
              <a:rPr lang="tr-TR" dirty="0"/>
              <a:t> neden olur. Uzun vadede ise doz azaltması ya da kür geciktirme klinik olarak etkinlikte azalmaya ve böylelikle azalmış sağ kalıma yol açar.  GCSF kullanımı nötropeni ve ilişkili komplikasyonlarda azalma sağladığını biliyoruz.</a:t>
            </a:r>
          </a:p>
        </p:txBody>
      </p:sp>
      <p:sp>
        <p:nvSpPr>
          <p:cNvPr id="4" name="Slayt Numarası Yer Tutucusu 3"/>
          <p:cNvSpPr>
            <a:spLocks noGrp="1"/>
          </p:cNvSpPr>
          <p:nvPr>
            <p:ph type="sldNum" sz="quarter" idx="5"/>
          </p:nvPr>
        </p:nvSpPr>
        <p:spPr/>
        <p:txBody>
          <a:bodyPr/>
          <a:lstStyle/>
          <a:p>
            <a:fld id="{BCF40DAE-CA0E-4C2F-AF04-BBDD5105D8D5}" type="slidenum">
              <a:rPr lang="tr-TR" smtClean="0"/>
              <a:t>6</a:t>
            </a:fld>
            <a:endParaRPr lang="tr-TR"/>
          </a:p>
        </p:txBody>
      </p:sp>
    </p:spTree>
    <p:extLst>
      <p:ext uri="{BB962C8B-B14F-4D97-AF65-F5344CB8AC3E}">
        <p14:creationId xmlns:p14="http://schemas.microsoft.com/office/powerpoint/2010/main" val="196942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Endojen G-CSF ile nötrofille 5-7 günde olgunlaşıp dolaşıma salınıyorlar. </a:t>
            </a:r>
            <a:r>
              <a:rPr lang="tr-TR" dirty="0" err="1"/>
              <a:t>Egzojen</a:t>
            </a:r>
            <a:r>
              <a:rPr lang="tr-TR" dirty="0"/>
              <a:t> GCSF </a:t>
            </a:r>
            <a:r>
              <a:rPr lang="tr-TR" dirty="0" err="1"/>
              <a:t>ler</a:t>
            </a:r>
            <a:r>
              <a:rPr lang="tr-TR" dirty="0"/>
              <a:t> ise  post mitotik fazda etki ediyorlar. Normalde 5-7 gün sürmesi beklenen olgunlaşma fazını 1 güne indiriyor.</a:t>
            </a:r>
          </a:p>
        </p:txBody>
      </p:sp>
      <p:sp>
        <p:nvSpPr>
          <p:cNvPr id="4" name="Slayt Numarası Yer Tutucusu 3"/>
          <p:cNvSpPr>
            <a:spLocks noGrp="1"/>
          </p:cNvSpPr>
          <p:nvPr>
            <p:ph type="sldNum" sz="quarter" idx="5"/>
          </p:nvPr>
        </p:nvSpPr>
        <p:spPr/>
        <p:txBody>
          <a:bodyPr/>
          <a:lstStyle/>
          <a:p>
            <a:fld id="{BCF40DAE-CA0E-4C2F-AF04-BBDD5105D8D5}" type="slidenum">
              <a:rPr lang="tr-TR" smtClean="0"/>
              <a:t>7</a:t>
            </a:fld>
            <a:endParaRPr lang="tr-TR"/>
          </a:p>
        </p:txBody>
      </p:sp>
    </p:spTree>
    <p:extLst>
      <p:ext uri="{BB962C8B-B14F-4D97-AF65-F5344CB8AC3E}">
        <p14:creationId xmlns:p14="http://schemas.microsoft.com/office/powerpoint/2010/main" val="296657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9</a:t>
            </a:fld>
            <a:endParaRPr lang="tr-TR"/>
          </a:p>
        </p:txBody>
      </p:sp>
    </p:spTree>
    <p:extLst>
      <p:ext uri="{BB962C8B-B14F-4D97-AF65-F5344CB8AC3E}">
        <p14:creationId xmlns:p14="http://schemas.microsoft.com/office/powerpoint/2010/main" val="315305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Peki bizim rehberlerimiz ne diyor  bu konuda? NCCN </a:t>
            </a:r>
            <a:r>
              <a:rPr lang="tr-TR" dirty="0" err="1"/>
              <a:t>klavuzuna</a:t>
            </a:r>
            <a:r>
              <a:rPr lang="tr-TR" dirty="0"/>
              <a:t> baktığımızda; ilk </a:t>
            </a:r>
            <a:r>
              <a:rPr lang="tr-TR" dirty="0" err="1"/>
              <a:t>kt</a:t>
            </a:r>
            <a:r>
              <a:rPr lang="tr-TR" dirty="0"/>
              <a:t> </a:t>
            </a:r>
            <a:r>
              <a:rPr lang="tr-TR" dirty="0" err="1"/>
              <a:t>siklusunda</a:t>
            </a:r>
            <a:r>
              <a:rPr lang="tr-TR" dirty="0"/>
              <a:t> FN için risk değerlendirmesi yapmamız gerekiyor. Bunun için hastalığın kendisi, verdiğimiz </a:t>
            </a:r>
            <a:r>
              <a:rPr lang="tr-TR" dirty="0" err="1"/>
              <a:t>kt</a:t>
            </a:r>
            <a:r>
              <a:rPr lang="tr-TR" dirty="0"/>
              <a:t> rejiminin yüksek doz olup olmaması, hastaya ait risk faktörleri ve tedavi yaklaşımı (palyatif mi? </a:t>
            </a:r>
            <a:r>
              <a:rPr lang="tr-TR" dirty="0" err="1"/>
              <a:t>küratif</a:t>
            </a:r>
            <a:r>
              <a:rPr lang="tr-TR" dirty="0"/>
              <a:t> mi?) </a:t>
            </a:r>
            <a:r>
              <a:rPr lang="tr-TR" dirty="0" err="1"/>
              <a:t>önemli.Tüm</a:t>
            </a:r>
            <a:r>
              <a:rPr lang="tr-TR" dirty="0"/>
              <a:t> bu değerlendirmeler sonucunda şayet risk &gt;%20 İSE YÜKSEK RİSK OLARAK DEĞERLENDİRİYORUZ VE bu durumda primer profilakside G-CSF kullanımını kategori 1 düzeyinde öneriyor. Peki hematolojik </a:t>
            </a:r>
            <a:r>
              <a:rPr lang="tr-TR" dirty="0" err="1"/>
              <a:t>malihnitelerde</a:t>
            </a:r>
            <a:r>
              <a:rPr lang="tr-TR" dirty="0"/>
              <a:t> kullandığımız hangi rejimlerde FN riski &gt;%20 ??</a:t>
            </a:r>
          </a:p>
          <a:p>
            <a:endParaRPr lang="tr-TR" dirty="0"/>
          </a:p>
        </p:txBody>
      </p:sp>
      <p:sp>
        <p:nvSpPr>
          <p:cNvPr id="4" name="Slayt Numarası Yer Tutucusu 3"/>
          <p:cNvSpPr>
            <a:spLocks noGrp="1"/>
          </p:cNvSpPr>
          <p:nvPr>
            <p:ph type="sldNum" sz="quarter" idx="5"/>
          </p:nvPr>
        </p:nvSpPr>
        <p:spPr/>
        <p:txBody>
          <a:bodyPr/>
          <a:lstStyle/>
          <a:p>
            <a:fld id="{BCF40DAE-CA0E-4C2F-AF04-BBDD5105D8D5}" type="slidenum">
              <a:rPr lang="tr-TR" smtClean="0"/>
              <a:t>10</a:t>
            </a:fld>
            <a:endParaRPr lang="tr-TR"/>
          </a:p>
        </p:txBody>
      </p:sp>
    </p:spTree>
    <p:extLst>
      <p:ext uri="{BB962C8B-B14F-4D97-AF65-F5344CB8AC3E}">
        <p14:creationId xmlns:p14="http://schemas.microsoft.com/office/powerpoint/2010/main" val="582849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%10-20 arasında ise hastaya bağlı olan faktörleri değerlendirmek gerekiyor. Peki bu faktörler neler?.... </a:t>
            </a:r>
          </a:p>
        </p:txBody>
      </p:sp>
      <p:sp>
        <p:nvSpPr>
          <p:cNvPr id="4" name="Slayt Numarası Yer Tutucusu 3"/>
          <p:cNvSpPr>
            <a:spLocks noGrp="1"/>
          </p:cNvSpPr>
          <p:nvPr>
            <p:ph type="sldNum" sz="quarter" idx="5"/>
          </p:nvPr>
        </p:nvSpPr>
        <p:spPr/>
        <p:txBody>
          <a:bodyPr/>
          <a:lstStyle/>
          <a:p>
            <a:fld id="{BCF40DAE-CA0E-4C2F-AF04-BBDD5105D8D5}" type="slidenum">
              <a:rPr lang="tr-TR" smtClean="0"/>
              <a:t>11</a:t>
            </a:fld>
            <a:endParaRPr lang="tr-TR"/>
          </a:p>
        </p:txBody>
      </p:sp>
    </p:spTree>
    <p:extLst>
      <p:ext uri="{BB962C8B-B14F-4D97-AF65-F5344CB8AC3E}">
        <p14:creationId xmlns:p14="http://schemas.microsoft.com/office/powerpoint/2010/main" val="309916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AD7639-80BA-F4E5-1BAD-6ADB67C712C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EFC535C-ECEA-DDCA-1C61-DEB317EAFA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6369CD7-3B1F-2AAA-ED2F-DBCCBA78BCF0}"/>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5" name="Alt Bilgi Yer Tutucusu 4">
            <a:extLst>
              <a:ext uri="{FF2B5EF4-FFF2-40B4-BE49-F238E27FC236}">
                <a16:creationId xmlns:a16="http://schemas.microsoft.com/office/drawing/2014/main" id="{7CBB7B9E-34EE-9B59-DB2D-6DE070E810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F20071-8FCB-2B99-603B-5B323CE4FD9D}"/>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288049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135F1B-51CC-C4FA-402E-02AD38635C8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A29FF2F-E392-4927-2514-AD89F8F072D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10E767-2A2F-023F-F59D-5A95DC2B4928}"/>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5" name="Alt Bilgi Yer Tutucusu 4">
            <a:extLst>
              <a:ext uri="{FF2B5EF4-FFF2-40B4-BE49-F238E27FC236}">
                <a16:creationId xmlns:a16="http://schemas.microsoft.com/office/drawing/2014/main" id="{8134699E-EB0F-6F39-4090-2051894AE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0A12806-E3B1-F727-C4D1-FBBC3AA736E6}"/>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168266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A068313-4067-B5BC-D832-ABCB0177FB8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AA04A4D-C149-7087-B2CB-6902B12ECB4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C9E5CA-7B07-BB7E-E5AC-9104E7342062}"/>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5" name="Alt Bilgi Yer Tutucusu 4">
            <a:extLst>
              <a:ext uri="{FF2B5EF4-FFF2-40B4-BE49-F238E27FC236}">
                <a16:creationId xmlns:a16="http://schemas.microsoft.com/office/drawing/2014/main" id="{19E50C2C-FD03-8291-5E3E-FDAC2E7E3F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7F16E21-CE18-BA93-5BD2-4B5296368637}"/>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286145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514D17-283C-F9D2-D38F-D2FB7DCE88C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94B43E-2407-8B6D-9C2F-169E9DE173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68819F-1774-A808-102F-E7BDE783EA7F}"/>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5" name="Alt Bilgi Yer Tutucusu 4">
            <a:extLst>
              <a:ext uri="{FF2B5EF4-FFF2-40B4-BE49-F238E27FC236}">
                <a16:creationId xmlns:a16="http://schemas.microsoft.com/office/drawing/2014/main" id="{31BF0B22-082B-0582-90BA-29FCEEDE8A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1A6D0EA-501E-5BAB-D2DC-21ABCD8A557E}"/>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270678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B1B58D-B759-E64A-BD4B-F5D233CAC0B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2F0EBCB-32F8-EE30-B9F5-D5B296C8D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EE7FE15-EAE3-5902-DBA3-052BEC8C3FC3}"/>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5" name="Alt Bilgi Yer Tutucusu 4">
            <a:extLst>
              <a:ext uri="{FF2B5EF4-FFF2-40B4-BE49-F238E27FC236}">
                <a16:creationId xmlns:a16="http://schemas.microsoft.com/office/drawing/2014/main" id="{C8F8A69E-23F6-4933-5F89-B0110B5D18D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17D4D2-3DA0-A28C-9B30-EBEE74F90FE1}"/>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9900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5802B9-9070-5CDC-422C-B41F2E49B3E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8CF64E0-F386-A6EE-F560-871AA4148A2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F3CE272-E1D9-F56B-8F8A-1359CA39D4D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CE1AE63-20D8-8539-08C0-4701AE0EF815}"/>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6" name="Alt Bilgi Yer Tutucusu 5">
            <a:extLst>
              <a:ext uri="{FF2B5EF4-FFF2-40B4-BE49-F238E27FC236}">
                <a16:creationId xmlns:a16="http://schemas.microsoft.com/office/drawing/2014/main" id="{D772705B-828D-FF84-AFE6-79DD575E118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CAE836-6EDC-FEBB-09B4-5729E90FBC40}"/>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110828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6853BA-2E19-AA58-6AB8-0C36717A91B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87B5A15-E2FC-9FDA-5EE6-496EA2FF3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4AD478D-ABBC-FDE9-CC4E-F2FADBE60BC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FAA355F-3DB2-F1D8-7515-7F64AD9C3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B693FC5-AB85-C3B3-02C5-323AB38A111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9684772-9BBD-494D-BB24-2EAE04281ED3}"/>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8" name="Alt Bilgi Yer Tutucusu 7">
            <a:extLst>
              <a:ext uri="{FF2B5EF4-FFF2-40B4-BE49-F238E27FC236}">
                <a16:creationId xmlns:a16="http://schemas.microsoft.com/office/drawing/2014/main" id="{CE91C913-15EF-B99F-ABA1-1CF11C23051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DB8E593-153F-8708-AB9A-4B843B077156}"/>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350579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3CAEC6-97AD-5DE1-719F-385CF55D486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23E2427-C3A4-83C0-BA5E-1ADCF951B776}"/>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4" name="Alt Bilgi Yer Tutucusu 3">
            <a:extLst>
              <a:ext uri="{FF2B5EF4-FFF2-40B4-BE49-F238E27FC236}">
                <a16:creationId xmlns:a16="http://schemas.microsoft.com/office/drawing/2014/main" id="{E719A583-50B0-1C2C-6E57-ECBD4F4C651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7D8214A-02AF-CABC-FC04-0CA541C2510F}"/>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99950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5649D09-CD1F-C706-5FAB-B6ABA3A0F361}"/>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3" name="Alt Bilgi Yer Tutucusu 2">
            <a:extLst>
              <a:ext uri="{FF2B5EF4-FFF2-40B4-BE49-F238E27FC236}">
                <a16:creationId xmlns:a16="http://schemas.microsoft.com/office/drawing/2014/main" id="{2F8ADF34-7EDA-BD72-B6F3-F5822722C77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993A63D-DC90-6D6E-005E-C986DBCBBCDA}"/>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84411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DF91D5-4601-75D3-111B-2E3144249C4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207A05B-CB57-EFC7-D862-605B69811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283115A-9FB6-4798-28E8-AF503257B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C6F57FA-24AF-B3F2-449C-DD1154AF287C}"/>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6" name="Alt Bilgi Yer Tutucusu 5">
            <a:extLst>
              <a:ext uri="{FF2B5EF4-FFF2-40B4-BE49-F238E27FC236}">
                <a16:creationId xmlns:a16="http://schemas.microsoft.com/office/drawing/2014/main" id="{325F0221-A638-83F3-1A6D-1DFF18DACE9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989EF9-0923-F096-C98A-C0B39257F7D1}"/>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283810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5DAFF2-DEA4-C13C-E58D-18E5B8E9294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1FAD5AE-60CF-C6FA-65D3-C8BCD0C1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3A8169BD-F9D3-9F7B-C588-45B5F8908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DE105AA-EEB7-9678-6BE1-8D66118850F0}"/>
              </a:ext>
            </a:extLst>
          </p:cNvPr>
          <p:cNvSpPr>
            <a:spLocks noGrp="1"/>
          </p:cNvSpPr>
          <p:nvPr>
            <p:ph type="dt" sz="half" idx="10"/>
          </p:nvPr>
        </p:nvSpPr>
        <p:spPr/>
        <p:txBody>
          <a:bodyPr/>
          <a:lstStyle/>
          <a:p>
            <a:fld id="{7F9CACCF-63B0-43A4-A4EC-7342C3589817}" type="datetimeFigureOut">
              <a:rPr lang="tr-TR" smtClean="0"/>
              <a:t>27.04.2025</a:t>
            </a:fld>
            <a:endParaRPr lang="tr-TR"/>
          </a:p>
        </p:txBody>
      </p:sp>
      <p:sp>
        <p:nvSpPr>
          <p:cNvPr id="6" name="Alt Bilgi Yer Tutucusu 5">
            <a:extLst>
              <a:ext uri="{FF2B5EF4-FFF2-40B4-BE49-F238E27FC236}">
                <a16:creationId xmlns:a16="http://schemas.microsoft.com/office/drawing/2014/main" id="{E161758D-2477-54D9-01D8-20944C3552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22F50BF-4488-26C3-DEBB-B8CB69D4E4E2}"/>
              </a:ext>
            </a:extLst>
          </p:cNvPr>
          <p:cNvSpPr>
            <a:spLocks noGrp="1"/>
          </p:cNvSpPr>
          <p:nvPr>
            <p:ph type="sldNum" sz="quarter" idx="12"/>
          </p:nvPr>
        </p:nvSpPr>
        <p:spPr/>
        <p:txBody>
          <a:bodyPr/>
          <a:lstStyle/>
          <a:p>
            <a:fld id="{76CA82D5-5017-49ED-93CA-298CE3FCB9F1}" type="slidenum">
              <a:rPr lang="tr-TR" smtClean="0"/>
              <a:t>‹#›</a:t>
            </a:fld>
            <a:endParaRPr lang="tr-TR"/>
          </a:p>
        </p:txBody>
      </p:sp>
    </p:spTree>
    <p:extLst>
      <p:ext uri="{BB962C8B-B14F-4D97-AF65-F5344CB8AC3E}">
        <p14:creationId xmlns:p14="http://schemas.microsoft.com/office/powerpoint/2010/main" val="79950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81D7986-9305-CAF3-0587-FD71D20682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E3377FD-9CB5-6193-A463-D60EA42F0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CBB0409-6920-204B-D465-EEF1298247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CACCF-63B0-43A4-A4EC-7342C3589817}" type="datetimeFigureOut">
              <a:rPr lang="tr-TR" smtClean="0"/>
              <a:t>27.04.2025</a:t>
            </a:fld>
            <a:endParaRPr lang="tr-TR"/>
          </a:p>
        </p:txBody>
      </p:sp>
      <p:sp>
        <p:nvSpPr>
          <p:cNvPr id="5" name="Alt Bilgi Yer Tutucusu 4">
            <a:extLst>
              <a:ext uri="{FF2B5EF4-FFF2-40B4-BE49-F238E27FC236}">
                <a16:creationId xmlns:a16="http://schemas.microsoft.com/office/drawing/2014/main" id="{56AAEFDB-F508-8A1D-E934-31B82DAA2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94FC975-EE1D-90C5-F865-85B937C80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A82D5-5017-49ED-93CA-298CE3FCB9F1}" type="slidenum">
              <a:rPr lang="tr-TR" smtClean="0"/>
              <a:t>‹#›</a:t>
            </a:fld>
            <a:endParaRPr lang="tr-TR"/>
          </a:p>
        </p:txBody>
      </p:sp>
    </p:spTree>
    <p:extLst>
      <p:ext uri="{BB962C8B-B14F-4D97-AF65-F5344CB8AC3E}">
        <p14:creationId xmlns:p14="http://schemas.microsoft.com/office/powerpoint/2010/main" val="55436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www.nepjol.info/index.php/ajhs/issue/view/3599" TargetMode="External"/><Relationship Id="rId5" Type="http://schemas.openxmlformats.org/officeDocument/2006/relationships/hyperlink" Target="https://www.nepjol.info/index.php/ajhs/index" TargetMode="Externa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epjol.info/index.php/ajhs/issue/view/3599" TargetMode="External"/><Relationship Id="rId5" Type="http://schemas.openxmlformats.org/officeDocument/2006/relationships/hyperlink" Target="https://www.nepjol.info/index.php/ajhs/index" TargetMode="Externa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nepjol.info/index.php/ajhs/issue/view/3599" TargetMode="External"/><Relationship Id="rId4" Type="http://schemas.openxmlformats.org/officeDocument/2006/relationships/hyperlink" Target="https://www.nepjol.info/index.php/ajhs/inde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5CE8BA-9928-976C-FF5B-B1D9661AF902}"/>
              </a:ext>
            </a:extLst>
          </p:cNvPr>
          <p:cNvSpPr>
            <a:spLocks noGrp="1"/>
          </p:cNvSpPr>
          <p:nvPr>
            <p:ph type="ctrTitle"/>
          </p:nvPr>
        </p:nvSpPr>
        <p:spPr>
          <a:xfrm>
            <a:off x="1524000" y="2274950"/>
            <a:ext cx="9144000" cy="2387600"/>
          </a:xfrm>
        </p:spPr>
        <p:txBody>
          <a:bodyPr>
            <a:normAutofit/>
          </a:bodyPr>
          <a:lstStyle/>
          <a:p>
            <a:r>
              <a:rPr lang="tr-TR" sz="4800" b="1" dirty="0">
                <a:solidFill>
                  <a:srgbClr val="002060"/>
                </a:solidFill>
                <a:latin typeface="+mn-lt"/>
              </a:rPr>
              <a:t>G-CSF ile Nötropeni Proflaksisi;</a:t>
            </a:r>
            <a:br>
              <a:rPr lang="tr-TR" sz="4800" b="1" dirty="0">
                <a:solidFill>
                  <a:srgbClr val="002060"/>
                </a:solidFill>
                <a:latin typeface="+mn-lt"/>
              </a:rPr>
            </a:br>
            <a:r>
              <a:rPr lang="tr-TR" sz="4800" b="1" dirty="0">
                <a:solidFill>
                  <a:srgbClr val="002060"/>
                </a:solidFill>
                <a:latin typeface="+mn-lt"/>
              </a:rPr>
              <a:t>Primer mi, Sekonder mi? </a:t>
            </a:r>
            <a:br>
              <a:rPr lang="tr-TR" sz="4800" b="1" dirty="0">
                <a:solidFill>
                  <a:srgbClr val="002060"/>
                </a:solidFill>
                <a:latin typeface="+mn-lt"/>
              </a:rPr>
            </a:br>
            <a:r>
              <a:rPr lang="tr-TR" sz="4800" b="1" dirty="0">
                <a:solidFill>
                  <a:srgbClr val="002060"/>
                </a:solidFill>
                <a:latin typeface="+mn-lt"/>
              </a:rPr>
              <a:t>Standart mı, Uzun Etkili mi? </a:t>
            </a:r>
          </a:p>
        </p:txBody>
      </p:sp>
      <p:sp>
        <p:nvSpPr>
          <p:cNvPr id="3" name="Alt Başlık 2">
            <a:extLst>
              <a:ext uri="{FF2B5EF4-FFF2-40B4-BE49-F238E27FC236}">
                <a16:creationId xmlns:a16="http://schemas.microsoft.com/office/drawing/2014/main" id="{05569C7B-4EA7-41B9-2FD0-0455CEF0841D}"/>
              </a:ext>
            </a:extLst>
          </p:cNvPr>
          <p:cNvSpPr>
            <a:spLocks noGrp="1"/>
          </p:cNvSpPr>
          <p:nvPr>
            <p:ph type="subTitle" idx="1"/>
          </p:nvPr>
        </p:nvSpPr>
        <p:spPr>
          <a:xfrm>
            <a:off x="1422400" y="4699951"/>
            <a:ext cx="9144000" cy="1655762"/>
          </a:xfrm>
        </p:spPr>
        <p:txBody>
          <a:bodyPr>
            <a:normAutofit/>
          </a:bodyPr>
          <a:lstStyle/>
          <a:p>
            <a:endParaRPr lang="tr-TR" b="1" dirty="0">
              <a:solidFill>
                <a:schemeClr val="tx2">
                  <a:lumMod val="75000"/>
                </a:schemeClr>
              </a:solidFill>
            </a:endParaRPr>
          </a:p>
          <a:p>
            <a:r>
              <a:rPr lang="tr-TR" b="1" dirty="0">
                <a:solidFill>
                  <a:schemeClr val="tx2">
                    <a:lumMod val="75000"/>
                  </a:schemeClr>
                </a:solidFill>
                <a:latin typeface="Times New Roman" panose="02020603050405020304" pitchFamily="18" charset="0"/>
                <a:cs typeface="Times New Roman" panose="02020603050405020304" pitchFamily="18" charset="0"/>
              </a:rPr>
              <a:t>Dr. Derya Demirtaş</a:t>
            </a:r>
          </a:p>
          <a:p>
            <a:r>
              <a:rPr lang="tr-TR" b="1" dirty="0">
                <a:solidFill>
                  <a:schemeClr val="tx2">
                    <a:lumMod val="75000"/>
                  </a:schemeClr>
                </a:solidFill>
                <a:latin typeface="Times New Roman" panose="02020603050405020304" pitchFamily="18" charset="0"/>
                <a:cs typeface="Times New Roman" panose="02020603050405020304" pitchFamily="18" charset="0"/>
              </a:rPr>
              <a:t>Adana Şehir Hastanesi Eğitim ve Araştırma Hastanesi</a:t>
            </a:r>
          </a:p>
          <a:p>
            <a:endParaRPr lang="tr-TR" dirty="0"/>
          </a:p>
        </p:txBody>
      </p:sp>
      <p:pic>
        <p:nvPicPr>
          <p:cNvPr id="7" name="Resim 6">
            <a:extLst>
              <a:ext uri="{FF2B5EF4-FFF2-40B4-BE49-F238E27FC236}">
                <a16:creationId xmlns:a16="http://schemas.microsoft.com/office/drawing/2014/main" id="{AF7A3641-9BF9-CBFF-2E2B-D03B71E2F8B0}"/>
              </a:ext>
            </a:extLst>
          </p:cNvPr>
          <p:cNvPicPr>
            <a:picLocks noChangeAspect="1"/>
          </p:cNvPicPr>
          <p:nvPr/>
        </p:nvPicPr>
        <p:blipFill>
          <a:blip r:embed="rId2"/>
          <a:stretch>
            <a:fillRect/>
          </a:stretch>
        </p:blipFill>
        <p:spPr>
          <a:xfrm>
            <a:off x="0" y="0"/>
            <a:ext cx="12192000" cy="2414841"/>
          </a:xfrm>
          <a:prstGeom prst="rect">
            <a:avLst/>
          </a:prstGeom>
        </p:spPr>
      </p:pic>
    </p:spTree>
    <p:extLst>
      <p:ext uri="{BB962C8B-B14F-4D97-AF65-F5344CB8AC3E}">
        <p14:creationId xmlns:p14="http://schemas.microsoft.com/office/powerpoint/2010/main" val="173927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0FDA79-DAD0-ED26-3996-828FAE50AD20}"/>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01F6B868-DB70-5940-9738-9E6375AF329A}"/>
              </a:ext>
            </a:extLst>
          </p:cNvPr>
          <p:cNvPicPr>
            <a:picLocks noGrp="1" noChangeAspect="1"/>
          </p:cNvPicPr>
          <p:nvPr>
            <p:ph idx="1"/>
          </p:nvPr>
        </p:nvPicPr>
        <p:blipFill>
          <a:blip r:embed="rId3"/>
          <a:stretch>
            <a:fillRect/>
          </a:stretch>
        </p:blipFill>
        <p:spPr>
          <a:xfrm>
            <a:off x="838200" y="1337945"/>
            <a:ext cx="10283529" cy="4351338"/>
          </a:xfrm>
        </p:spPr>
      </p:pic>
      <p:sp>
        <p:nvSpPr>
          <p:cNvPr id="7" name="Dikdörtgen: Köşeleri Yuvarlatılmış 6">
            <a:extLst>
              <a:ext uri="{FF2B5EF4-FFF2-40B4-BE49-F238E27FC236}">
                <a16:creationId xmlns:a16="http://schemas.microsoft.com/office/drawing/2014/main" id="{7AD7729A-948B-61F2-567B-D5A3A41A9174}"/>
              </a:ext>
            </a:extLst>
          </p:cNvPr>
          <p:cNvSpPr/>
          <p:nvPr/>
        </p:nvSpPr>
        <p:spPr>
          <a:xfrm>
            <a:off x="985520" y="2204720"/>
            <a:ext cx="1513840" cy="8128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Köşeleri Yuvarlatılmış 7">
            <a:extLst>
              <a:ext uri="{FF2B5EF4-FFF2-40B4-BE49-F238E27FC236}">
                <a16:creationId xmlns:a16="http://schemas.microsoft.com/office/drawing/2014/main" id="{87F9E8A4-5497-2D40-0AC2-D967FE3DC916}"/>
              </a:ext>
            </a:extLst>
          </p:cNvPr>
          <p:cNvSpPr/>
          <p:nvPr/>
        </p:nvSpPr>
        <p:spPr>
          <a:xfrm>
            <a:off x="2499360" y="3708400"/>
            <a:ext cx="1910080" cy="154432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Köşeleri Yuvarlatılmış 2">
            <a:extLst>
              <a:ext uri="{FF2B5EF4-FFF2-40B4-BE49-F238E27FC236}">
                <a16:creationId xmlns:a16="http://schemas.microsoft.com/office/drawing/2014/main" id="{7A2F27C2-EC6E-B06F-882A-706B801FAD1D}"/>
              </a:ext>
            </a:extLst>
          </p:cNvPr>
          <p:cNvSpPr/>
          <p:nvPr/>
        </p:nvSpPr>
        <p:spPr>
          <a:xfrm>
            <a:off x="4717915" y="3371654"/>
            <a:ext cx="982493" cy="63666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B3CDF58A-C13D-5767-8B8F-406F3B48DE1F}"/>
              </a:ext>
            </a:extLst>
          </p:cNvPr>
          <p:cNvSpPr/>
          <p:nvPr/>
        </p:nvSpPr>
        <p:spPr>
          <a:xfrm>
            <a:off x="5894746" y="3193354"/>
            <a:ext cx="1702556" cy="91171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DC531806-359C-FA15-2117-1459642C9B6E}"/>
              </a:ext>
            </a:extLst>
          </p:cNvPr>
          <p:cNvPicPr>
            <a:picLocks noChangeAspect="1"/>
          </p:cNvPicPr>
          <p:nvPr/>
        </p:nvPicPr>
        <p:blipFill>
          <a:blip r:embed="rId4"/>
          <a:stretch>
            <a:fillRect/>
          </a:stretch>
        </p:blipFill>
        <p:spPr>
          <a:xfrm>
            <a:off x="7827421" y="144699"/>
            <a:ext cx="4105275" cy="1714500"/>
          </a:xfrm>
          <a:prstGeom prst="rect">
            <a:avLst/>
          </a:prstGeom>
        </p:spPr>
      </p:pic>
      <p:pic>
        <p:nvPicPr>
          <p:cNvPr id="18" name="Resim 17">
            <a:extLst>
              <a:ext uri="{FF2B5EF4-FFF2-40B4-BE49-F238E27FC236}">
                <a16:creationId xmlns:a16="http://schemas.microsoft.com/office/drawing/2014/main" id="{B6986157-1AE6-4C4E-F928-D4EF28203B37}"/>
              </a:ext>
            </a:extLst>
          </p:cNvPr>
          <p:cNvPicPr>
            <a:picLocks noChangeAspect="1"/>
          </p:cNvPicPr>
          <p:nvPr/>
        </p:nvPicPr>
        <p:blipFill>
          <a:blip r:embed="rId5"/>
          <a:stretch>
            <a:fillRect/>
          </a:stretch>
        </p:blipFill>
        <p:spPr>
          <a:xfrm>
            <a:off x="7827421" y="2171484"/>
            <a:ext cx="4081409" cy="3000773"/>
          </a:xfrm>
          <a:prstGeom prst="rect">
            <a:avLst/>
          </a:prstGeom>
        </p:spPr>
      </p:pic>
      <p:pic>
        <p:nvPicPr>
          <p:cNvPr id="20" name="Resim 19">
            <a:extLst>
              <a:ext uri="{FF2B5EF4-FFF2-40B4-BE49-F238E27FC236}">
                <a16:creationId xmlns:a16="http://schemas.microsoft.com/office/drawing/2014/main" id="{EF864189-7446-6DD5-E980-3225B3004FBE}"/>
              </a:ext>
            </a:extLst>
          </p:cNvPr>
          <p:cNvPicPr>
            <a:picLocks noChangeAspect="1"/>
          </p:cNvPicPr>
          <p:nvPr/>
        </p:nvPicPr>
        <p:blipFill>
          <a:blip r:embed="rId6"/>
          <a:stretch>
            <a:fillRect/>
          </a:stretch>
        </p:blipFill>
        <p:spPr>
          <a:xfrm>
            <a:off x="7827421" y="5409634"/>
            <a:ext cx="3314700" cy="1076325"/>
          </a:xfrm>
          <a:prstGeom prst="rect">
            <a:avLst/>
          </a:prstGeom>
        </p:spPr>
      </p:pic>
    </p:spTree>
    <p:extLst>
      <p:ext uri="{BB962C8B-B14F-4D97-AF65-F5344CB8AC3E}">
        <p14:creationId xmlns:p14="http://schemas.microsoft.com/office/powerpoint/2010/main" val="41119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400AC-F5A8-080A-5813-65CA7D1672CC}"/>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6D70BFEA-A02F-8B0B-7114-B1289E727F24}"/>
              </a:ext>
            </a:extLst>
          </p:cNvPr>
          <p:cNvPicPr>
            <a:picLocks noGrp="1" noChangeAspect="1"/>
          </p:cNvPicPr>
          <p:nvPr>
            <p:ph idx="1"/>
          </p:nvPr>
        </p:nvPicPr>
        <p:blipFill>
          <a:blip r:embed="rId3"/>
          <a:stretch>
            <a:fillRect/>
          </a:stretch>
        </p:blipFill>
        <p:spPr>
          <a:xfrm>
            <a:off x="750651" y="1690688"/>
            <a:ext cx="9767528" cy="4351338"/>
          </a:xfrm>
        </p:spPr>
      </p:pic>
      <p:sp>
        <p:nvSpPr>
          <p:cNvPr id="9" name="Dikdörtgen: Köşeleri Yuvarlatılmış 8">
            <a:extLst>
              <a:ext uri="{FF2B5EF4-FFF2-40B4-BE49-F238E27FC236}">
                <a16:creationId xmlns:a16="http://schemas.microsoft.com/office/drawing/2014/main" id="{7E37E0D2-FBAC-C9C3-8FE8-9A17D6B76474}"/>
              </a:ext>
            </a:extLst>
          </p:cNvPr>
          <p:cNvSpPr/>
          <p:nvPr/>
        </p:nvSpPr>
        <p:spPr>
          <a:xfrm>
            <a:off x="4426085" y="4355053"/>
            <a:ext cx="953311" cy="58659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a:extLst>
              <a:ext uri="{FF2B5EF4-FFF2-40B4-BE49-F238E27FC236}">
                <a16:creationId xmlns:a16="http://schemas.microsoft.com/office/drawing/2014/main" id="{C6686287-0FE1-E7DC-ECA4-FAFFE9F301C5}"/>
              </a:ext>
            </a:extLst>
          </p:cNvPr>
          <p:cNvPicPr>
            <a:picLocks noChangeAspect="1"/>
          </p:cNvPicPr>
          <p:nvPr/>
        </p:nvPicPr>
        <p:blipFill>
          <a:blip r:embed="rId4"/>
          <a:stretch>
            <a:fillRect/>
          </a:stretch>
        </p:blipFill>
        <p:spPr>
          <a:xfrm>
            <a:off x="5580380" y="2170342"/>
            <a:ext cx="5773420" cy="4581525"/>
          </a:xfrm>
          <a:prstGeom prst="rect">
            <a:avLst/>
          </a:prstGeom>
        </p:spPr>
      </p:pic>
    </p:spTree>
    <p:extLst>
      <p:ext uri="{BB962C8B-B14F-4D97-AF65-F5344CB8AC3E}">
        <p14:creationId xmlns:p14="http://schemas.microsoft.com/office/powerpoint/2010/main" val="8758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888BDA-D240-82B2-0EFA-D41A150B4DA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902A8D3A-1AE7-84DE-ED41-A095B1E4F971}"/>
              </a:ext>
            </a:extLst>
          </p:cNvPr>
          <p:cNvPicPr>
            <a:picLocks noGrp="1" noChangeAspect="1"/>
          </p:cNvPicPr>
          <p:nvPr>
            <p:ph idx="1"/>
          </p:nvPr>
        </p:nvPicPr>
        <p:blipFill>
          <a:blip r:embed="rId3"/>
          <a:stretch>
            <a:fillRect/>
          </a:stretch>
        </p:blipFill>
        <p:spPr>
          <a:xfrm>
            <a:off x="838200" y="1786714"/>
            <a:ext cx="9720050" cy="4351338"/>
          </a:xfrm>
        </p:spPr>
      </p:pic>
      <p:sp>
        <p:nvSpPr>
          <p:cNvPr id="6" name="Dikdörtgen: Köşeleri Yuvarlatılmış 5">
            <a:extLst>
              <a:ext uri="{FF2B5EF4-FFF2-40B4-BE49-F238E27FC236}">
                <a16:creationId xmlns:a16="http://schemas.microsoft.com/office/drawing/2014/main" id="{C360AF27-5099-37BA-2C4F-E6406D36BF19}"/>
              </a:ext>
            </a:extLst>
          </p:cNvPr>
          <p:cNvSpPr/>
          <p:nvPr/>
        </p:nvSpPr>
        <p:spPr>
          <a:xfrm>
            <a:off x="4433675" y="5162449"/>
            <a:ext cx="856034" cy="51850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1395A164-F5FE-9680-B9C0-7E6145D9592C}"/>
              </a:ext>
            </a:extLst>
          </p:cNvPr>
          <p:cNvPicPr>
            <a:picLocks noChangeAspect="1"/>
          </p:cNvPicPr>
          <p:nvPr/>
        </p:nvPicPr>
        <p:blipFill>
          <a:blip r:embed="rId4"/>
          <a:stretch>
            <a:fillRect/>
          </a:stretch>
        </p:blipFill>
        <p:spPr>
          <a:xfrm>
            <a:off x="5621270" y="4886477"/>
            <a:ext cx="6124575" cy="895350"/>
          </a:xfrm>
          <a:prstGeom prst="rect">
            <a:avLst/>
          </a:prstGeom>
        </p:spPr>
      </p:pic>
    </p:spTree>
    <p:extLst>
      <p:ext uri="{BB962C8B-B14F-4D97-AF65-F5344CB8AC3E}">
        <p14:creationId xmlns:p14="http://schemas.microsoft.com/office/powerpoint/2010/main" val="314121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0346C2-3494-7A8D-70DF-7F4E1038E5CD}"/>
              </a:ext>
            </a:extLst>
          </p:cNvPr>
          <p:cNvSpPr>
            <a:spLocks noGrp="1"/>
          </p:cNvSpPr>
          <p:nvPr>
            <p:ph type="title"/>
          </p:nvPr>
        </p:nvSpPr>
        <p:spPr/>
        <p:txBody>
          <a:bodyPr>
            <a:normAutofit/>
          </a:bodyPr>
          <a:lstStyle/>
          <a:p>
            <a:endParaRPr lang="tr-TR" b="1" dirty="0">
              <a:solidFill>
                <a:srgbClr val="C00000"/>
              </a:solidFill>
            </a:endParaRPr>
          </a:p>
        </p:txBody>
      </p:sp>
      <p:pic>
        <p:nvPicPr>
          <p:cNvPr id="7" name="İçerik Yer Tutucusu 6">
            <a:extLst>
              <a:ext uri="{FF2B5EF4-FFF2-40B4-BE49-F238E27FC236}">
                <a16:creationId xmlns:a16="http://schemas.microsoft.com/office/drawing/2014/main" id="{4C816406-3AE9-3F4E-5440-EB3733423979}"/>
              </a:ext>
            </a:extLst>
          </p:cNvPr>
          <p:cNvPicPr>
            <a:picLocks noGrp="1" noChangeAspect="1"/>
          </p:cNvPicPr>
          <p:nvPr>
            <p:ph idx="1"/>
          </p:nvPr>
        </p:nvPicPr>
        <p:blipFill>
          <a:blip r:embed="rId3"/>
          <a:stretch>
            <a:fillRect/>
          </a:stretch>
        </p:blipFill>
        <p:spPr>
          <a:xfrm>
            <a:off x="6096000" y="1658482"/>
            <a:ext cx="5010150" cy="4305300"/>
          </a:xfrm>
        </p:spPr>
      </p:pic>
      <p:pic>
        <p:nvPicPr>
          <p:cNvPr id="4" name="Resim 3">
            <a:extLst>
              <a:ext uri="{FF2B5EF4-FFF2-40B4-BE49-F238E27FC236}">
                <a16:creationId xmlns:a16="http://schemas.microsoft.com/office/drawing/2014/main" id="{A74C6A82-5465-9F8D-903E-03918824CC7B}"/>
              </a:ext>
            </a:extLst>
          </p:cNvPr>
          <p:cNvPicPr>
            <a:picLocks noChangeAspect="1"/>
          </p:cNvPicPr>
          <p:nvPr/>
        </p:nvPicPr>
        <p:blipFill>
          <a:blip r:embed="rId4"/>
          <a:stretch>
            <a:fillRect/>
          </a:stretch>
        </p:blipFill>
        <p:spPr>
          <a:xfrm>
            <a:off x="838200" y="1547813"/>
            <a:ext cx="4905375" cy="4591050"/>
          </a:xfrm>
          <a:prstGeom prst="rect">
            <a:avLst/>
          </a:prstGeom>
        </p:spPr>
      </p:pic>
      <p:sp>
        <p:nvSpPr>
          <p:cNvPr id="12" name="Metin kutusu 11">
            <a:extLst>
              <a:ext uri="{FF2B5EF4-FFF2-40B4-BE49-F238E27FC236}">
                <a16:creationId xmlns:a16="http://schemas.microsoft.com/office/drawing/2014/main" id="{093AB6F9-098D-34A1-DFDC-23E1D70D9EE5}"/>
              </a:ext>
            </a:extLst>
          </p:cNvPr>
          <p:cNvSpPr txBox="1"/>
          <p:nvPr/>
        </p:nvSpPr>
        <p:spPr>
          <a:xfrm>
            <a:off x="5876925" y="6492875"/>
            <a:ext cx="6421120" cy="338554"/>
          </a:xfrm>
          <a:prstGeom prst="rect">
            <a:avLst/>
          </a:prstGeom>
          <a:noFill/>
        </p:spPr>
        <p:txBody>
          <a:bodyPr wrap="square">
            <a:spAutoFit/>
          </a:bodyPr>
          <a:lstStyle/>
          <a:p>
            <a:r>
              <a:rPr lang="tr-TR" sz="1600" i="1" dirty="0"/>
              <a:t>J. </a:t>
            </a:r>
            <a:r>
              <a:rPr lang="tr-TR" sz="1600" i="1" dirty="0" err="1"/>
              <a:t>Klastersky</a:t>
            </a:r>
            <a:r>
              <a:rPr lang="tr-TR" sz="1600" i="1" dirty="0"/>
              <a:t> et al. </a:t>
            </a:r>
            <a:r>
              <a:rPr lang="en-US" sz="1600" i="1" dirty="0"/>
              <a:t>Annals of Oncology (Supplement 5): v111–v118, 2016</a:t>
            </a:r>
            <a:endParaRPr lang="tr-TR" sz="1600" dirty="0"/>
          </a:p>
        </p:txBody>
      </p:sp>
      <p:pic>
        <p:nvPicPr>
          <p:cNvPr id="14" name="Resim 13">
            <a:extLst>
              <a:ext uri="{FF2B5EF4-FFF2-40B4-BE49-F238E27FC236}">
                <a16:creationId xmlns:a16="http://schemas.microsoft.com/office/drawing/2014/main" id="{7CA54FD3-C373-ADE8-E110-DF5CBF0CAB34}"/>
              </a:ext>
            </a:extLst>
          </p:cNvPr>
          <p:cNvPicPr>
            <a:picLocks noChangeAspect="1"/>
          </p:cNvPicPr>
          <p:nvPr/>
        </p:nvPicPr>
        <p:blipFill>
          <a:blip r:embed="rId5"/>
          <a:stretch>
            <a:fillRect/>
          </a:stretch>
        </p:blipFill>
        <p:spPr>
          <a:xfrm>
            <a:off x="838200" y="399673"/>
            <a:ext cx="9163050" cy="838200"/>
          </a:xfrm>
          <a:prstGeom prst="rect">
            <a:avLst/>
          </a:prstGeom>
        </p:spPr>
      </p:pic>
      <p:pic>
        <p:nvPicPr>
          <p:cNvPr id="8" name="Resim 7">
            <a:extLst>
              <a:ext uri="{FF2B5EF4-FFF2-40B4-BE49-F238E27FC236}">
                <a16:creationId xmlns:a16="http://schemas.microsoft.com/office/drawing/2014/main" id="{A91FAA48-BAD5-C824-B16E-F1220BE5EB25}"/>
              </a:ext>
            </a:extLst>
          </p:cNvPr>
          <p:cNvPicPr>
            <a:picLocks noChangeAspect="1"/>
          </p:cNvPicPr>
          <p:nvPr/>
        </p:nvPicPr>
        <p:blipFill>
          <a:blip r:embed="rId6"/>
          <a:stretch>
            <a:fillRect/>
          </a:stretch>
        </p:blipFill>
        <p:spPr>
          <a:xfrm>
            <a:off x="6208284" y="2145898"/>
            <a:ext cx="4897866" cy="3557210"/>
          </a:xfrm>
          <a:prstGeom prst="rect">
            <a:avLst/>
          </a:prstGeom>
        </p:spPr>
      </p:pic>
      <p:pic>
        <p:nvPicPr>
          <p:cNvPr id="10" name="Resim 9">
            <a:extLst>
              <a:ext uri="{FF2B5EF4-FFF2-40B4-BE49-F238E27FC236}">
                <a16:creationId xmlns:a16="http://schemas.microsoft.com/office/drawing/2014/main" id="{C028E03E-8D6D-2B0D-0D77-226F6A92B29D}"/>
              </a:ext>
            </a:extLst>
          </p:cNvPr>
          <p:cNvPicPr>
            <a:picLocks noChangeAspect="1"/>
          </p:cNvPicPr>
          <p:nvPr/>
        </p:nvPicPr>
        <p:blipFill>
          <a:blip r:embed="rId7"/>
          <a:stretch>
            <a:fillRect/>
          </a:stretch>
        </p:blipFill>
        <p:spPr>
          <a:xfrm>
            <a:off x="5876925" y="5747277"/>
            <a:ext cx="5943600" cy="295275"/>
          </a:xfrm>
          <a:prstGeom prst="rect">
            <a:avLst/>
          </a:prstGeom>
        </p:spPr>
      </p:pic>
    </p:spTree>
    <p:extLst>
      <p:ext uri="{BB962C8B-B14F-4D97-AF65-F5344CB8AC3E}">
        <p14:creationId xmlns:p14="http://schemas.microsoft.com/office/powerpoint/2010/main" val="310093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A15BE9-AAD3-F765-8765-72CA889CBBBE}"/>
              </a:ext>
            </a:extLst>
          </p:cNvPr>
          <p:cNvSpPr>
            <a:spLocks noGrp="1"/>
          </p:cNvSpPr>
          <p:nvPr>
            <p:ph type="title"/>
          </p:nvPr>
        </p:nvSpPr>
        <p:spPr/>
        <p:txBody>
          <a:bodyPr/>
          <a:lstStyle/>
          <a:p>
            <a:endParaRPr lang="tr-TR" dirty="0"/>
          </a:p>
        </p:txBody>
      </p:sp>
      <p:pic>
        <p:nvPicPr>
          <p:cNvPr id="5" name="İçerik Yer Tutucusu 4">
            <a:extLst>
              <a:ext uri="{FF2B5EF4-FFF2-40B4-BE49-F238E27FC236}">
                <a16:creationId xmlns:a16="http://schemas.microsoft.com/office/drawing/2014/main" id="{D6CECB26-0E05-0684-A108-96B201EE64EA}"/>
              </a:ext>
            </a:extLst>
          </p:cNvPr>
          <p:cNvPicPr>
            <a:picLocks noGrp="1" noChangeAspect="1"/>
          </p:cNvPicPr>
          <p:nvPr>
            <p:ph idx="1"/>
          </p:nvPr>
        </p:nvPicPr>
        <p:blipFill>
          <a:blip r:embed="rId2"/>
          <a:stretch>
            <a:fillRect/>
          </a:stretch>
        </p:blipFill>
        <p:spPr>
          <a:xfrm>
            <a:off x="945204" y="1828412"/>
            <a:ext cx="7187119" cy="4736350"/>
          </a:xfrm>
        </p:spPr>
      </p:pic>
      <p:pic>
        <p:nvPicPr>
          <p:cNvPr id="7" name="Resim 6">
            <a:extLst>
              <a:ext uri="{FF2B5EF4-FFF2-40B4-BE49-F238E27FC236}">
                <a16:creationId xmlns:a16="http://schemas.microsoft.com/office/drawing/2014/main" id="{0A8D50A2-4F75-3497-5D87-5C191092DF37}"/>
              </a:ext>
            </a:extLst>
          </p:cNvPr>
          <p:cNvPicPr>
            <a:picLocks noChangeAspect="1"/>
          </p:cNvPicPr>
          <p:nvPr/>
        </p:nvPicPr>
        <p:blipFill>
          <a:blip r:embed="rId3"/>
          <a:stretch>
            <a:fillRect/>
          </a:stretch>
        </p:blipFill>
        <p:spPr>
          <a:xfrm>
            <a:off x="838200" y="365125"/>
            <a:ext cx="5747426" cy="1275131"/>
          </a:xfrm>
          <a:prstGeom prst="rect">
            <a:avLst/>
          </a:prstGeom>
        </p:spPr>
      </p:pic>
      <p:sp>
        <p:nvSpPr>
          <p:cNvPr id="13" name="Metin kutusu 12">
            <a:extLst>
              <a:ext uri="{FF2B5EF4-FFF2-40B4-BE49-F238E27FC236}">
                <a16:creationId xmlns:a16="http://schemas.microsoft.com/office/drawing/2014/main" id="{807B8014-2CC3-B8CB-6A4F-B9D794A865C0}"/>
              </a:ext>
            </a:extLst>
          </p:cNvPr>
          <p:cNvSpPr txBox="1"/>
          <p:nvPr/>
        </p:nvSpPr>
        <p:spPr>
          <a:xfrm>
            <a:off x="8463773" y="1640256"/>
            <a:ext cx="6094378" cy="369332"/>
          </a:xfrm>
          <a:prstGeom prst="rect">
            <a:avLst/>
          </a:prstGeom>
          <a:noFill/>
        </p:spPr>
        <p:txBody>
          <a:bodyPr wrap="square">
            <a:spAutoFit/>
          </a:bodyPr>
          <a:lstStyle/>
          <a:p>
            <a:r>
              <a:rPr lang="tr-TR" dirty="0"/>
              <a:t>FN riski %20 rejimler</a:t>
            </a:r>
          </a:p>
        </p:txBody>
      </p:sp>
      <p:pic>
        <p:nvPicPr>
          <p:cNvPr id="14" name="Resim 13">
            <a:extLst>
              <a:ext uri="{FF2B5EF4-FFF2-40B4-BE49-F238E27FC236}">
                <a16:creationId xmlns:a16="http://schemas.microsoft.com/office/drawing/2014/main" id="{2D573B9C-CFDA-F558-11FB-E7195D08274A}"/>
              </a:ext>
            </a:extLst>
          </p:cNvPr>
          <p:cNvPicPr>
            <a:picLocks noChangeAspect="1"/>
          </p:cNvPicPr>
          <p:nvPr/>
        </p:nvPicPr>
        <p:blipFill>
          <a:blip r:embed="rId4"/>
          <a:stretch>
            <a:fillRect/>
          </a:stretch>
        </p:blipFill>
        <p:spPr>
          <a:xfrm>
            <a:off x="8463773" y="2009588"/>
            <a:ext cx="1924050" cy="2076450"/>
          </a:xfrm>
          <a:prstGeom prst="rect">
            <a:avLst/>
          </a:prstGeom>
        </p:spPr>
      </p:pic>
      <p:pic>
        <p:nvPicPr>
          <p:cNvPr id="4" name="Resim 3">
            <a:extLst>
              <a:ext uri="{FF2B5EF4-FFF2-40B4-BE49-F238E27FC236}">
                <a16:creationId xmlns:a16="http://schemas.microsoft.com/office/drawing/2014/main" id="{9D0DCC24-7F1D-5C4D-7E28-8410E73C0E61}"/>
              </a:ext>
            </a:extLst>
          </p:cNvPr>
          <p:cNvPicPr>
            <a:picLocks noChangeAspect="1"/>
          </p:cNvPicPr>
          <p:nvPr/>
        </p:nvPicPr>
        <p:blipFill>
          <a:blip r:embed="rId5"/>
          <a:stretch>
            <a:fillRect/>
          </a:stretch>
        </p:blipFill>
        <p:spPr>
          <a:xfrm>
            <a:off x="10577512" y="6120116"/>
            <a:ext cx="1552575" cy="590550"/>
          </a:xfrm>
          <a:prstGeom prst="rect">
            <a:avLst/>
          </a:prstGeom>
        </p:spPr>
      </p:pic>
    </p:spTree>
    <p:extLst>
      <p:ext uri="{BB962C8B-B14F-4D97-AF65-F5344CB8AC3E}">
        <p14:creationId xmlns:p14="http://schemas.microsoft.com/office/powerpoint/2010/main" val="6929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C77974-FAE7-7F9E-36D2-8CE3644FFDFE}"/>
              </a:ext>
            </a:extLst>
          </p:cNvPr>
          <p:cNvSpPr>
            <a:spLocks noGrp="1"/>
          </p:cNvSpPr>
          <p:nvPr>
            <p:ph type="title"/>
          </p:nvPr>
        </p:nvSpPr>
        <p:spPr/>
        <p:txBody>
          <a:bodyPr/>
          <a:lstStyle/>
          <a:p>
            <a:endParaRPr lang="tr-TR"/>
          </a:p>
        </p:txBody>
      </p:sp>
      <p:sp>
        <p:nvSpPr>
          <p:cNvPr id="4" name="Rectangle 1">
            <a:extLst>
              <a:ext uri="{FF2B5EF4-FFF2-40B4-BE49-F238E27FC236}">
                <a16:creationId xmlns:a16="http://schemas.microsoft.com/office/drawing/2014/main" id="{17C3467C-DD96-514F-E6E6-25B8026EA0FD}"/>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9" name="İçerik Yer Tutucusu 4">
            <a:extLst>
              <a:ext uri="{FF2B5EF4-FFF2-40B4-BE49-F238E27FC236}">
                <a16:creationId xmlns:a16="http://schemas.microsoft.com/office/drawing/2014/main" id="{3D214B5F-47A0-6B06-D0FA-18A35B29BCCC}"/>
              </a:ext>
            </a:extLst>
          </p:cNvPr>
          <p:cNvPicPr>
            <a:picLocks noGrp="1" noChangeAspect="1"/>
          </p:cNvPicPr>
          <p:nvPr>
            <p:ph idx="1"/>
          </p:nvPr>
        </p:nvPicPr>
        <p:blipFill>
          <a:blip r:embed="rId2"/>
          <a:stretch>
            <a:fillRect/>
          </a:stretch>
        </p:blipFill>
        <p:spPr>
          <a:xfrm>
            <a:off x="838200" y="605596"/>
            <a:ext cx="6340710" cy="5081013"/>
          </a:xfrm>
        </p:spPr>
      </p:pic>
      <p:sp>
        <p:nvSpPr>
          <p:cNvPr id="13" name="Dikdörtgen 12">
            <a:extLst>
              <a:ext uri="{FF2B5EF4-FFF2-40B4-BE49-F238E27FC236}">
                <a16:creationId xmlns:a16="http://schemas.microsoft.com/office/drawing/2014/main" id="{8C3F94C0-543D-70F3-905A-3A010006B84B}"/>
              </a:ext>
            </a:extLst>
          </p:cNvPr>
          <p:cNvSpPr/>
          <p:nvPr/>
        </p:nvSpPr>
        <p:spPr>
          <a:xfrm>
            <a:off x="4766553" y="2761066"/>
            <a:ext cx="914400" cy="66793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a:extLst>
              <a:ext uri="{FF2B5EF4-FFF2-40B4-BE49-F238E27FC236}">
                <a16:creationId xmlns:a16="http://schemas.microsoft.com/office/drawing/2014/main" id="{878EEB9D-FB51-B623-703E-4936B6CA2F40}"/>
              </a:ext>
            </a:extLst>
          </p:cNvPr>
          <p:cNvSpPr/>
          <p:nvPr/>
        </p:nvSpPr>
        <p:spPr>
          <a:xfrm>
            <a:off x="4572000" y="3910518"/>
            <a:ext cx="1264596" cy="58885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a:extLst>
              <a:ext uri="{FF2B5EF4-FFF2-40B4-BE49-F238E27FC236}">
                <a16:creationId xmlns:a16="http://schemas.microsoft.com/office/drawing/2014/main" id="{E44A4B1D-7691-0E36-5686-9925F22D3AE9}"/>
              </a:ext>
            </a:extLst>
          </p:cNvPr>
          <p:cNvPicPr>
            <a:picLocks noChangeAspect="1"/>
          </p:cNvPicPr>
          <p:nvPr/>
        </p:nvPicPr>
        <p:blipFill>
          <a:blip r:embed="rId3"/>
          <a:stretch>
            <a:fillRect/>
          </a:stretch>
        </p:blipFill>
        <p:spPr>
          <a:xfrm>
            <a:off x="5941492" y="1826232"/>
            <a:ext cx="5318274" cy="3205535"/>
          </a:xfrm>
          <a:prstGeom prst="rect">
            <a:avLst/>
          </a:prstGeom>
        </p:spPr>
      </p:pic>
      <p:pic>
        <p:nvPicPr>
          <p:cNvPr id="5" name="Resim 4">
            <a:extLst>
              <a:ext uri="{FF2B5EF4-FFF2-40B4-BE49-F238E27FC236}">
                <a16:creationId xmlns:a16="http://schemas.microsoft.com/office/drawing/2014/main" id="{2E2B2238-486D-F658-1E4C-328185D7CC97}"/>
              </a:ext>
            </a:extLst>
          </p:cNvPr>
          <p:cNvPicPr>
            <a:picLocks noChangeAspect="1"/>
          </p:cNvPicPr>
          <p:nvPr/>
        </p:nvPicPr>
        <p:blipFill>
          <a:blip r:embed="rId4"/>
          <a:stretch>
            <a:fillRect/>
          </a:stretch>
        </p:blipFill>
        <p:spPr>
          <a:xfrm>
            <a:off x="10577512" y="6267450"/>
            <a:ext cx="1552575" cy="590550"/>
          </a:xfrm>
          <a:prstGeom prst="rect">
            <a:avLst/>
          </a:prstGeom>
        </p:spPr>
      </p:pic>
    </p:spTree>
    <p:extLst>
      <p:ext uri="{BB962C8B-B14F-4D97-AF65-F5344CB8AC3E}">
        <p14:creationId xmlns:p14="http://schemas.microsoft.com/office/powerpoint/2010/main" val="27273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F154F3-9295-508C-F8A3-96F874F42C08}"/>
              </a:ext>
            </a:extLst>
          </p:cNvPr>
          <p:cNvSpPr>
            <a:spLocks noGrp="1"/>
          </p:cNvSpPr>
          <p:nvPr>
            <p:ph type="title"/>
          </p:nvPr>
        </p:nvSpPr>
        <p:spPr/>
        <p:txBody>
          <a:bodyPr/>
          <a:lstStyle/>
          <a:p>
            <a:r>
              <a:rPr lang="tr-TR" b="1" dirty="0">
                <a:solidFill>
                  <a:srgbClr val="C00000"/>
                </a:solidFill>
              </a:rPr>
              <a:t>Hematolojik Malignitelerde G-CSF</a:t>
            </a:r>
            <a:br>
              <a:rPr lang="tr-TR" b="1" dirty="0">
                <a:solidFill>
                  <a:srgbClr val="C00000"/>
                </a:solidFill>
              </a:rPr>
            </a:br>
            <a:r>
              <a:rPr lang="tr-TR" b="1" dirty="0">
                <a:solidFill>
                  <a:srgbClr val="C00000"/>
                </a:solidFill>
              </a:rPr>
              <a:t> </a:t>
            </a:r>
          </a:p>
        </p:txBody>
      </p:sp>
      <p:cxnSp>
        <p:nvCxnSpPr>
          <p:cNvPr id="9" name="Düz Bağlayıcı 8">
            <a:extLst>
              <a:ext uri="{FF2B5EF4-FFF2-40B4-BE49-F238E27FC236}">
                <a16:creationId xmlns:a16="http://schemas.microsoft.com/office/drawing/2014/main" id="{4A03DE61-80A9-DB46-D18A-9AEC6DFA498B}"/>
              </a:ext>
            </a:extLst>
          </p:cNvPr>
          <p:cNvCxnSpPr>
            <a:cxnSpLocks/>
          </p:cNvCxnSpPr>
          <p:nvPr/>
        </p:nvCxnSpPr>
        <p:spPr>
          <a:xfrm>
            <a:off x="838200" y="1068760"/>
            <a:ext cx="98501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İçerik Yer Tutucusu 10">
            <a:extLst>
              <a:ext uri="{FF2B5EF4-FFF2-40B4-BE49-F238E27FC236}">
                <a16:creationId xmlns:a16="http://schemas.microsoft.com/office/drawing/2014/main" id="{60C6F6DC-F7DB-33B3-833B-CC7739D5D1EC}"/>
              </a:ext>
            </a:extLst>
          </p:cNvPr>
          <p:cNvSpPr>
            <a:spLocks noGrp="1"/>
          </p:cNvSpPr>
          <p:nvPr>
            <p:ph idx="1"/>
          </p:nvPr>
        </p:nvSpPr>
        <p:spPr/>
        <p:txBody>
          <a:bodyPr/>
          <a:lstStyle/>
          <a:p>
            <a:endParaRPr lang="tr-TR"/>
          </a:p>
        </p:txBody>
      </p:sp>
      <p:pic>
        <p:nvPicPr>
          <p:cNvPr id="13" name="Resim 12">
            <a:extLst>
              <a:ext uri="{FF2B5EF4-FFF2-40B4-BE49-F238E27FC236}">
                <a16:creationId xmlns:a16="http://schemas.microsoft.com/office/drawing/2014/main" id="{2A433D63-65D3-74D5-2F24-64183948E811}"/>
              </a:ext>
            </a:extLst>
          </p:cNvPr>
          <p:cNvPicPr>
            <a:picLocks noChangeAspect="1"/>
          </p:cNvPicPr>
          <p:nvPr/>
        </p:nvPicPr>
        <p:blipFill>
          <a:blip r:embed="rId3"/>
          <a:stretch>
            <a:fillRect/>
          </a:stretch>
        </p:blipFill>
        <p:spPr>
          <a:xfrm>
            <a:off x="838200" y="1204501"/>
            <a:ext cx="7007157" cy="5593585"/>
          </a:xfrm>
          <a:prstGeom prst="rect">
            <a:avLst/>
          </a:prstGeom>
        </p:spPr>
      </p:pic>
      <p:pic>
        <p:nvPicPr>
          <p:cNvPr id="5" name="Resim 4">
            <a:extLst>
              <a:ext uri="{FF2B5EF4-FFF2-40B4-BE49-F238E27FC236}">
                <a16:creationId xmlns:a16="http://schemas.microsoft.com/office/drawing/2014/main" id="{5421F7A6-2154-DBA7-3697-8F1150DD823F}"/>
              </a:ext>
            </a:extLst>
          </p:cNvPr>
          <p:cNvPicPr>
            <a:picLocks noChangeAspect="1"/>
          </p:cNvPicPr>
          <p:nvPr/>
        </p:nvPicPr>
        <p:blipFill>
          <a:blip r:embed="rId4"/>
          <a:stretch>
            <a:fillRect/>
          </a:stretch>
        </p:blipFill>
        <p:spPr>
          <a:xfrm>
            <a:off x="9801225" y="5601699"/>
            <a:ext cx="1552575" cy="590550"/>
          </a:xfrm>
          <a:prstGeom prst="rect">
            <a:avLst/>
          </a:prstGeom>
        </p:spPr>
      </p:pic>
    </p:spTree>
    <p:extLst>
      <p:ext uri="{BB962C8B-B14F-4D97-AF65-F5344CB8AC3E}">
        <p14:creationId xmlns:p14="http://schemas.microsoft.com/office/powerpoint/2010/main" val="156056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551178-83CA-0F34-426E-269B65B1F9B2}"/>
              </a:ext>
            </a:extLst>
          </p:cNvPr>
          <p:cNvSpPr>
            <a:spLocks noGrp="1"/>
          </p:cNvSpPr>
          <p:nvPr>
            <p:ph type="title"/>
          </p:nvPr>
        </p:nvSpPr>
        <p:spPr/>
        <p:txBody>
          <a:bodyPr>
            <a:normAutofit fontScale="90000"/>
          </a:bodyPr>
          <a:lstStyle/>
          <a:p>
            <a:br>
              <a:rPr lang="tr-TR" b="1" dirty="0">
                <a:solidFill>
                  <a:srgbClr val="C00000"/>
                </a:solidFill>
              </a:rPr>
            </a:br>
            <a:r>
              <a:rPr lang="tr-TR" b="1" dirty="0">
                <a:solidFill>
                  <a:srgbClr val="C00000"/>
                </a:solidFill>
              </a:rPr>
              <a:t>G-CSF ile Sekonder Profilaksi</a:t>
            </a:r>
            <a:br>
              <a:rPr lang="tr-TR" b="1" dirty="0">
                <a:solidFill>
                  <a:srgbClr val="C00000"/>
                </a:solidFill>
              </a:rPr>
            </a:br>
            <a:br>
              <a:rPr lang="tr-TR" b="1" dirty="0">
                <a:solidFill>
                  <a:srgbClr val="C00000"/>
                </a:solidFill>
              </a:rPr>
            </a:br>
            <a:endParaRPr lang="tr-TR" dirty="0"/>
          </a:p>
        </p:txBody>
      </p:sp>
      <p:cxnSp>
        <p:nvCxnSpPr>
          <p:cNvPr id="4" name="Düz Bağlayıcı 3">
            <a:extLst>
              <a:ext uri="{FF2B5EF4-FFF2-40B4-BE49-F238E27FC236}">
                <a16:creationId xmlns:a16="http://schemas.microsoft.com/office/drawing/2014/main" id="{1DC05223-E9A3-7588-D15E-AECFE579C595}"/>
              </a:ext>
            </a:extLst>
          </p:cNvPr>
          <p:cNvCxnSpPr>
            <a:cxnSpLocks/>
          </p:cNvCxnSpPr>
          <p:nvPr/>
        </p:nvCxnSpPr>
        <p:spPr>
          <a:xfrm flipV="1">
            <a:off x="838200" y="883920"/>
            <a:ext cx="9880600" cy="11997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İçerik Yer Tutucusu 11">
            <a:extLst>
              <a:ext uri="{FF2B5EF4-FFF2-40B4-BE49-F238E27FC236}">
                <a16:creationId xmlns:a16="http://schemas.microsoft.com/office/drawing/2014/main" id="{F17B7F54-8B08-7254-39A6-BD85A33642DA}"/>
              </a:ext>
            </a:extLst>
          </p:cNvPr>
          <p:cNvSpPr>
            <a:spLocks noGrp="1"/>
          </p:cNvSpPr>
          <p:nvPr>
            <p:ph idx="1"/>
          </p:nvPr>
        </p:nvSpPr>
        <p:spPr/>
        <p:txBody>
          <a:bodyPr/>
          <a:lstStyle/>
          <a:p>
            <a:r>
              <a:rPr lang="tr-TR" dirty="0"/>
              <a:t>Daha önceki kürlerde uzamış nötropeni (&gt;10 gün) veya FN öyküsü varsa uygulanan koruyucu tedavi</a:t>
            </a:r>
          </a:p>
          <a:p>
            <a:endParaRPr lang="tr-TR" dirty="0"/>
          </a:p>
          <a:p>
            <a:r>
              <a:rPr lang="tr-TR" dirty="0"/>
              <a:t>FN risklinde %50 </a:t>
            </a:r>
          </a:p>
          <a:p>
            <a:endParaRPr lang="tr-TR" dirty="0"/>
          </a:p>
          <a:p>
            <a:r>
              <a:rPr lang="tr-TR" dirty="0" err="1"/>
              <a:t>Küratif</a:t>
            </a:r>
            <a:r>
              <a:rPr lang="tr-TR" dirty="0"/>
              <a:t> amaçlı ise G-CSF </a:t>
            </a:r>
            <a:r>
              <a:rPr lang="tr-TR"/>
              <a:t>ile sekonder </a:t>
            </a:r>
            <a:r>
              <a:rPr lang="tr-TR" dirty="0"/>
              <a:t>profilaksi </a:t>
            </a:r>
          </a:p>
          <a:p>
            <a:endParaRPr lang="tr-TR" dirty="0"/>
          </a:p>
          <a:p>
            <a:r>
              <a:rPr lang="tr-TR" dirty="0"/>
              <a:t>Palyatif amaçlı ise doz azaltımı </a:t>
            </a:r>
          </a:p>
        </p:txBody>
      </p:sp>
      <p:sp>
        <p:nvSpPr>
          <p:cNvPr id="3" name="Ok: Aşağı 2">
            <a:extLst>
              <a:ext uri="{FF2B5EF4-FFF2-40B4-BE49-F238E27FC236}">
                <a16:creationId xmlns:a16="http://schemas.microsoft.com/office/drawing/2014/main" id="{0770B279-4A4D-459D-2230-8BB1CCBDF273}"/>
              </a:ext>
            </a:extLst>
          </p:cNvPr>
          <p:cNvSpPr/>
          <p:nvPr/>
        </p:nvSpPr>
        <p:spPr>
          <a:xfrm>
            <a:off x="3789680" y="3296920"/>
            <a:ext cx="132080" cy="2641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solidFill>
                <a:srgbClr val="C00000"/>
              </a:solidFill>
            </a:endParaRPr>
          </a:p>
        </p:txBody>
      </p:sp>
      <p:pic>
        <p:nvPicPr>
          <p:cNvPr id="7" name="Resim 6">
            <a:extLst>
              <a:ext uri="{FF2B5EF4-FFF2-40B4-BE49-F238E27FC236}">
                <a16:creationId xmlns:a16="http://schemas.microsoft.com/office/drawing/2014/main" id="{7AD120E2-5C19-1EDC-38E7-60EFF28C4220}"/>
              </a:ext>
            </a:extLst>
          </p:cNvPr>
          <p:cNvPicPr>
            <a:picLocks noChangeAspect="1"/>
          </p:cNvPicPr>
          <p:nvPr/>
        </p:nvPicPr>
        <p:blipFill>
          <a:blip r:embed="rId3"/>
          <a:stretch>
            <a:fillRect/>
          </a:stretch>
        </p:blipFill>
        <p:spPr>
          <a:xfrm>
            <a:off x="7982267" y="4302760"/>
            <a:ext cx="352425" cy="304800"/>
          </a:xfrm>
          <a:prstGeom prst="rect">
            <a:avLst/>
          </a:prstGeom>
        </p:spPr>
      </p:pic>
      <p:pic>
        <p:nvPicPr>
          <p:cNvPr id="9" name="Resim 8">
            <a:extLst>
              <a:ext uri="{FF2B5EF4-FFF2-40B4-BE49-F238E27FC236}">
                <a16:creationId xmlns:a16="http://schemas.microsoft.com/office/drawing/2014/main" id="{1AC445FC-4BEB-99AE-2F34-F10F28799DF2}"/>
              </a:ext>
            </a:extLst>
          </p:cNvPr>
          <p:cNvPicPr>
            <a:picLocks noChangeAspect="1"/>
          </p:cNvPicPr>
          <p:nvPr/>
        </p:nvPicPr>
        <p:blipFill>
          <a:blip r:embed="rId3"/>
          <a:stretch>
            <a:fillRect/>
          </a:stretch>
        </p:blipFill>
        <p:spPr>
          <a:xfrm>
            <a:off x="5573719" y="5339080"/>
            <a:ext cx="352425" cy="304800"/>
          </a:xfrm>
          <a:prstGeom prst="rect">
            <a:avLst/>
          </a:prstGeom>
        </p:spPr>
      </p:pic>
    </p:spTree>
    <p:extLst>
      <p:ext uri="{BB962C8B-B14F-4D97-AF65-F5344CB8AC3E}">
        <p14:creationId xmlns:p14="http://schemas.microsoft.com/office/powerpoint/2010/main" val="182189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BF50AD-B5AC-5441-12D0-76D6FF5200BC}"/>
              </a:ext>
            </a:extLst>
          </p:cNvPr>
          <p:cNvSpPr>
            <a:spLocks noGrp="1"/>
          </p:cNvSpPr>
          <p:nvPr>
            <p:ph type="title"/>
          </p:nvPr>
        </p:nvSpPr>
        <p:spPr/>
        <p:txBody>
          <a:bodyPr/>
          <a:lstStyle/>
          <a:p>
            <a:endParaRPr lang="tr-TR" dirty="0"/>
          </a:p>
        </p:txBody>
      </p:sp>
      <p:pic>
        <p:nvPicPr>
          <p:cNvPr id="5" name="İçerik Yer Tutucusu 4">
            <a:extLst>
              <a:ext uri="{FF2B5EF4-FFF2-40B4-BE49-F238E27FC236}">
                <a16:creationId xmlns:a16="http://schemas.microsoft.com/office/drawing/2014/main" id="{3BF20E72-C5B3-70C6-0DFA-0E10C824A798}"/>
              </a:ext>
            </a:extLst>
          </p:cNvPr>
          <p:cNvPicPr>
            <a:picLocks noGrp="1" noChangeAspect="1"/>
          </p:cNvPicPr>
          <p:nvPr>
            <p:ph idx="1"/>
          </p:nvPr>
        </p:nvPicPr>
        <p:blipFill>
          <a:blip r:embed="rId3"/>
          <a:stretch>
            <a:fillRect/>
          </a:stretch>
        </p:blipFill>
        <p:spPr>
          <a:xfrm>
            <a:off x="756920" y="829944"/>
            <a:ext cx="9282728" cy="4879975"/>
          </a:xfrm>
        </p:spPr>
      </p:pic>
      <p:sp>
        <p:nvSpPr>
          <p:cNvPr id="22" name="Dikdörtgen: Köşeleri Yuvarlatılmış 21">
            <a:extLst>
              <a:ext uri="{FF2B5EF4-FFF2-40B4-BE49-F238E27FC236}">
                <a16:creationId xmlns:a16="http://schemas.microsoft.com/office/drawing/2014/main" id="{997531E6-B274-0793-2A1B-A797C13236A5}"/>
              </a:ext>
            </a:extLst>
          </p:cNvPr>
          <p:cNvSpPr/>
          <p:nvPr/>
        </p:nvSpPr>
        <p:spPr>
          <a:xfrm>
            <a:off x="838200" y="3972560"/>
            <a:ext cx="1986280" cy="8229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Köşeleri Yuvarlatılmış 22">
            <a:extLst>
              <a:ext uri="{FF2B5EF4-FFF2-40B4-BE49-F238E27FC236}">
                <a16:creationId xmlns:a16="http://schemas.microsoft.com/office/drawing/2014/main" id="{8C91EBB0-3F07-2A9A-6AF5-56B306380C59}"/>
              </a:ext>
            </a:extLst>
          </p:cNvPr>
          <p:cNvSpPr/>
          <p:nvPr/>
        </p:nvSpPr>
        <p:spPr>
          <a:xfrm>
            <a:off x="3383280" y="3027680"/>
            <a:ext cx="1635760" cy="8026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4" name="Resim 23">
            <a:extLst>
              <a:ext uri="{FF2B5EF4-FFF2-40B4-BE49-F238E27FC236}">
                <a16:creationId xmlns:a16="http://schemas.microsoft.com/office/drawing/2014/main" id="{A315B206-2053-F184-86B5-33403105DFD1}"/>
              </a:ext>
            </a:extLst>
          </p:cNvPr>
          <p:cNvPicPr>
            <a:picLocks noChangeAspect="1"/>
          </p:cNvPicPr>
          <p:nvPr/>
        </p:nvPicPr>
        <p:blipFill>
          <a:blip r:embed="rId4"/>
          <a:stretch>
            <a:fillRect/>
          </a:stretch>
        </p:blipFill>
        <p:spPr>
          <a:xfrm>
            <a:off x="6519227" y="2374424"/>
            <a:ext cx="352425" cy="304800"/>
          </a:xfrm>
          <a:prstGeom prst="rect">
            <a:avLst/>
          </a:prstGeom>
        </p:spPr>
      </p:pic>
      <p:sp>
        <p:nvSpPr>
          <p:cNvPr id="33" name="Dikdörtgen: Köşeleri Yuvarlatılmış 32">
            <a:extLst>
              <a:ext uri="{FF2B5EF4-FFF2-40B4-BE49-F238E27FC236}">
                <a16:creationId xmlns:a16="http://schemas.microsoft.com/office/drawing/2014/main" id="{754E561B-DAD2-127D-FC91-63D8CB9EA677}"/>
              </a:ext>
            </a:extLst>
          </p:cNvPr>
          <p:cNvSpPr/>
          <p:nvPr/>
        </p:nvSpPr>
        <p:spPr>
          <a:xfrm>
            <a:off x="7593647" y="2467926"/>
            <a:ext cx="1986280" cy="8229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Metin kutusu 34">
            <a:extLst>
              <a:ext uri="{FF2B5EF4-FFF2-40B4-BE49-F238E27FC236}">
                <a16:creationId xmlns:a16="http://schemas.microsoft.com/office/drawing/2014/main" id="{7DFE2C9D-6513-53A6-3B42-CB251E5F8C71}"/>
              </a:ext>
            </a:extLst>
          </p:cNvPr>
          <p:cNvSpPr txBox="1"/>
          <p:nvPr/>
        </p:nvSpPr>
        <p:spPr>
          <a:xfrm>
            <a:off x="6519227" y="3409741"/>
            <a:ext cx="335280" cy="523220"/>
          </a:xfrm>
          <a:prstGeom prst="rect">
            <a:avLst/>
          </a:prstGeom>
          <a:noFill/>
        </p:spPr>
        <p:txBody>
          <a:bodyPr wrap="square">
            <a:spAutoFit/>
          </a:bodyPr>
          <a:lstStyle/>
          <a:p>
            <a:r>
              <a:rPr lang="tr-TR" sz="2800" b="1" dirty="0"/>
              <a:t>x</a:t>
            </a:r>
            <a:endParaRPr lang="tr-TR" sz="2800" dirty="0"/>
          </a:p>
        </p:txBody>
      </p:sp>
      <p:sp>
        <p:nvSpPr>
          <p:cNvPr id="36" name="Dikdörtgen: Köşeleri Yuvarlatılmış 35">
            <a:extLst>
              <a:ext uri="{FF2B5EF4-FFF2-40B4-BE49-F238E27FC236}">
                <a16:creationId xmlns:a16="http://schemas.microsoft.com/office/drawing/2014/main" id="{64A33E30-48E6-8EA8-ADCD-262F33D95127}"/>
              </a:ext>
            </a:extLst>
          </p:cNvPr>
          <p:cNvSpPr/>
          <p:nvPr/>
        </p:nvSpPr>
        <p:spPr>
          <a:xfrm>
            <a:off x="7645400" y="3654622"/>
            <a:ext cx="1986280" cy="8229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Dikdörtgen: Köşeleri Yuvarlatılmış 36">
            <a:extLst>
              <a:ext uri="{FF2B5EF4-FFF2-40B4-BE49-F238E27FC236}">
                <a16:creationId xmlns:a16="http://schemas.microsoft.com/office/drawing/2014/main" id="{CFBC8BC0-D617-4B4F-081C-6388DFE7C4F6}"/>
              </a:ext>
            </a:extLst>
          </p:cNvPr>
          <p:cNvSpPr/>
          <p:nvPr/>
        </p:nvSpPr>
        <p:spPr>
          <a:xfrm>
            <a:off x="3383280" y="4755832"/>
            <a:ext cx="1747520" cy="8229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Dikdörtgen: Köşeleri Yuvarlatılmış 37">
            <a:extLst>
              <a:ext uri="{FF2B5EF4-FFF2-40B4-BE49-F238E27FC236}">
                <a16:creationId xmlns:a16="http://schemas.microsoft.com/office/drawing/2014/main" id="{FF2CE961-FD49-B462-65FD-D40FBE2486A7}"/>
              </a:ext>
            </a:extLst>
          </p:cNvPr>
          <p:cNvSpPr/>
          <p:nvPr/>
        </p:nvSpPr>
        <p:spPr>
          <a:xfrm>
            <a:off x="7634287" y="4843340"/>
            <a:ext cx="1986280" cy="8229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313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3" grpId="0" animBg="1"/>
      <p:bldP spid="35"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BA1BB8-0648-5194-994C-313685CC77C5}"/>
              </a:ext>
            </a:extLst>
          </p:cNvPr>
          <p:cNvSpPr>
            <a:spLocks noGrp="1"/>
          </p:cNvSpPr>
          <p:nvPr>
            <p:ph type="title"/>
          </p:nvPr>
        </p:nvSpPr>
        <p:spPr/>
        <p:txBody>
          <a:bodyPr>
            <a:normAutofit/>
          </a:bodyPr>
          <a:lstStyle/>
          <a:p>
            <a:r>
              <a:rPr lang="tr-TR" b="1" dirty="0">
                <a:solidFill>
                  <a:srgbClr val="C00000"/>
                </a:solidFill>
              </a:rPr>
              <a:t>Primer </a:t>
            </a:r>
            <a:r>
              <a:rPr lang="tr-TR" b="1" dirty="0" err="1">
                <a:solidFill>
                  <a:srgbClr val="C00000"/>
                </a:solidFill>
              </a:rPr>
              <a:t>vs</a:t>
            </a:r>
            <a:r>
              <a:rPr lang="tr-TR" b="1" dirty="0">
                <a:solidFill>
                  <a:srgbClr val="C00000"/>
                </a:solidFill>
              </a:rPr>
              <a:t> Sekonder Profilaksi</a:t>
            </a:r>
            <a:br>
              <a:rPr lang="tr-TR" b="1" dirty="0">
                <a:solidFill>
                  <a:srgbClr val="C00000"/>
                </a:solidFill>
              </a:rPr>
            </a:br>
            <a:endParaRPr lang="tr-TR" b="1" dirty="0">
              <a:solidFill>
                <a:srgbClr val="C00000"/>
              </a:solidFill>
            </a:endParaRPr>
          </a:p>
        </p:txBody>
      </p:sp>
      <p:cxnSp>
        <p:nvCxnSpPr>
          <p:cNvPr id="6" name="Düz Bağlayıcı 5">
            <a:extLst>
              <a:ext uri="{FF2B5EF4-FFF2-40B4-BE49-F238E27FC236}">
                <a16:creationId xmlns:a16="http://schemas.microsoft.com/office/drawing/2014/main" id="{10C6576F-2812-0E74-8435-A70A758B3F5F}"/>
              </a:ext>
            </a:extLst>
          </p:cNvPr>
          <p:cNvCxnSpPr>
            <a:cxnSpLocks/>
          </p:cNvCxnSpPr>
          <p:nvPr/>
        </p:nvCxnSpPr>
        <p:spPr>
          <a:xfrm>
            <a:off x="838200" y="1101169"/>
            <a:ext cx="98501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2C7B7BBB-9E5E-3FF9-B5FE-B5C63C62CB87}"/>
              </a:ext>
            </a:extLst>
          </p:cNvPr>
          <p:cNvPicPr>
            <a:picLocks noChangeAspect="1"/>
          </p:cNvPicPr>
          <p:nvPr/>
        </p:nvPicPr>
        <p:blipFill>
          <a:blip r:embed="rId3"/>
          <a:stretch>
            <a:fillRect/>
          </a:stretch>
        </p:blipFill>
        <p:spPr>
          <a:xfrm>
            <a:off x="6096000" y="1476378"/>
            <a:ext cx="5552494" cy="4128291"/>
          </a:xfrm>
          <a:prstGeom prst="rect">
            <a:avLst/>
          </a:prstGeom>
        </p:spPr>
      </p:pic>
      <p:sp>
        <p:nvSpPr>
          <p:cNvPr id="12" name="İçerik Yer Tutucusu 11">
            <a:extLst>
              <a:ext uri="{FF2B5EF4-FFF2-40B4-BE49-F238E27FC236}">
                <a16:creationId xmlns:a16="http://schemas.microsoft.com/office/drawing/2014/main" id="{AED731AA-3649-54FC-7632-752515D039C3}"/>
              </a:ext>
            </a:extLst>
          </p:cNvPr>
          <p:cNvSpPr>
            <a:spLocks noGrp="1"/>
          </p:cNvSpPr>
          <p:nvPr>
            <p:ph idx="1"/>
          </p:nvPr>
        </p:nvSpPr>
        <p:spPr/>
        <p:txBody>
          <a:bodyPr/>
          <a:lstStyle/>
          <a:p>
            <a:endParaRPr lang="tr-TR" dirty="0"/>
          </a:p>
        </p:txBody>
      </p:sp>
      <p:pic>
        <p:nvPicPr>
          <p:cNvPr id="16" name="Resim 15">
            <a:extLst>
              <a:ext uri="{FF2B5EF4-FFF2-40B4-BE49-F238E27FC236}">
                <a16:creationId xmlns:a16="http://schemas.microsoft.com/office/drawing/2014/main" id="{E6EB9338-015F-2193-D458-35F50D26C801}"/>
              </a:ext>
            </a:extLst>
          </p:cNvPr>
          <p:cNvPicPr>
            <a:picLocks noChangeAspect="1"/>
          </p:cNvPicPr>
          <p:nvPr/>
        </p:nvPicPr>
        <p:blipFill>
          <a:blip r:embed="rId4"/>
          <a:stretch>
            <a:fillRect/>
          </a:stretch>
        </p:blipFill>
        <p:spPr>
          <a:xfrm>
            <a:off x="455681" y="1194965"/>
            <a:ext cx="5419725" cy="5475843"/>
          </a:xfrm>
          <a:prstGeom prst="rect">
            <a:avLst/>
          </a:prstGeom>
          <a:ln>
            <a:solidFill>
              <a:srgbClr val="002060"/>
            </a:solidFill>
          </a:ln>
        </p:spPr>
      </p:pic>
      <p:cxnSp>
        <p:nvCxnSpPr>
          <p:cNvPr id="18" name="Düz Bağlayıcı 17">
            <a:extLst>
              <a:ext uri="{FF2B5EF4-FFF2-40B4-BE49-F238E27FC236}">
                <a16:creationId xmlns:a16="http://schemas.microsoft.com/office/drawing/2014/main" id="{F1DCC9FD-11AE-FC8F-4F72-2DAF62637F93}"/>
              </a:ext>
            </a:extLst>
          </p:cNvPr>
          <p:cNvCxnSpPr>
            <a:cxnSpLocks/>
          </p:cNvCxnSpPr>
          <p:nvPr/>
        </p:nvCxnSpPr>
        <p:spPr>
          <a:xfrm>
            <a:off x="455681" y="2286001"/>
            <a:ext cx="30155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FB440DC-1CC1-1A52-4E76-94B26BCF8236}"/>
              </a:ext>
            </a:extLst>
          </p:cNvPr>
          <p:cNvSpPr/>
          <p:nvPr/>
        </p:nvSpPr>
        <p:spPr>
          <a:xfrm>
            <a:off x="3471254" y="2023352"/>
            <a:ext cx="1227205" cy="3564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Düz Bağlayıcı 22">
            <a:extLst>
              <a:ext uri="{FF2B5EF4-FFF2-40B4-BE49-F238E27FC236}">
                <a16:creationId xmlns:a16="http://schemas.microsoft.com/office/drawing/2014/main" id="{2AF231AF-B557-ADC1-C509-BA09529A02BD}"/>
              </a:ext>
            </a:extLst>
          </p:cNvPr>
          <p:cNvCxnSpPr>
            <a:cxnSpLocks/>
          </p:cNvCxnSpPr>
          <p:nvPr/>
        </p:nvCxnSpPr>
        <p:spPr>
          <a:xfrm>
            <a:off x="455681" y="3351179"/>
            <a:ext cx="24528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F7C4340-61BE-F9C1-3081-76A18494312C}"/>
              </a:ext>
            </a:extLst>
          </p:cNvPr>
          <p:cNvSpPr/>
          <p:nvPr/>
        </p:nvSpPr>
        <p:spPr>
          <a:xfrm>
            <a:off x="3471255" y="3115976"/>
            <a:ext cx="1100745" cy="3564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Düz Bağlayıcı 25">
            <a:extLst>
              <a:ext uri="{FF2B5EF4-FFF2-40B4-BE49-F238E27FC236}">
                <a16:creationId xmlns:a16="http://schemas.microsoft.com/office/drawing/2014/main" id="{749CE41C-58F5-36CC-1163-AFC0DE011406}"/>
              </a:ext>
            </a:extLst>
          </p:cNvPr>
          <p:cNvCxnSpPr>
            <a:cxnSpLocks/>
          </p:cNvCxnSpPr>
          <p:nvPr/>
        </p:nvCxnSpPr>
        <p:spPr>
          <a:xfrm>
            <a:off x="455681" y="4145604"/>
            <a:ext cx="24528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5AF8367-2CE2-8776-B792-3E05F5542F35}"/>
              </a:ext>
            </a:extLst>
          </p:cNvPr>
          <p:cNvSpPr/>
          <p:nvPr/>
        </p:nvSpPr>
        <p:spPr>
          <a:xfrm>
            <a:off x="3471254" y="3875037"/>
            <a:ext cx="1100745" cy="3564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a:extLst>
              <a:ext uri="{FF2B5EF4-FFF2-40B4-BE49-F238E27FC236}">
                <a16:creationId xmlns:a16="http://schemas.microsoft.com/office/drawing/2014/main" id="{E5780E5F-09A9-7405-5C10-E81043B1CBD4}"/>
              </a:ext>
            </a:extLst>
          </p:cNvPr>
          <p:cNvSpPr txBox="1"/>
          <p:nvPr/>
        </p:nvSpPr>
        <p:spPr>
          <a:xfrm>
            <a:off x="7589401" y="6525566"/>
            <a:ext cx="5419723" cy="307777"/>
          </a:xfrm>
          <a:prstGeom prst="rect">
            <a:avLst/>
          </a:prstGeom>
          <a:noFill/>
        </p:spPr>
        <p:txBody>
          <a:bodyPr wrap="square">
            <a:spAutoFit/>
          </a:bodyPr>
          <a:lstStyle/>
          <a:p>
            <a:r>
              <a:rPr lang="tr-TR" sz="1400" b="1" i="1" dirty="0" err="1">
                <a:solidFill>
                  <a:srgbClr val="C00000"/>
                </a:solidFill>
              </a:rPr>
              <a:t>Matti</a:t>
            </a:r>
            <a:r>
              <a:rPr lang="tr-TR" sz="1400" b="1" i="1" dirty="0">
                <a:solidFill>
                  <a:srgbClr val="C00000"/>
                </a:solidFill>
              </a:rPr>
              <a:t> S. </a:t>
            </a:r>
            <a:r>
              <a:rPr lang="tr-TR" sz="1400" b="1" i="1" dirty="0" err="1">
                <a:solidFill>
                  <a:srgbClr val="C00000"/>
                </a:solidFill>
              </a:rPr>
              <a:t>Aapro</a:t>
            </a:r>
            <a:r>
              <a:rPr lang="tr-TR" sz="1400" b="1" i="1" dirty="0">
                <a:solidFill>
                  <a:srgbClr val="C00000"/>
                </a:solidFill>
              </a:rPr>
              <a:t> et al.</a:t>
            </a:r>
            <a:r>
              <a:rPr lang="en-US" sz="1400" b="1" i="1" dirty="0">
                <a:solidFill>
                  <a:srgbClr val="C00000"/>
                </a:solidFill>
              </a:rPr>
              <a:t> Supportive Care in Cancer (2023) 31:581</a:t>
            </a:r>
            <a:endParaRPr lang="tr-TR" sz="1400" dirty="0"/>
          </a:p>
        </p:txBody>
      </p:sp>
    </p:spTree>
    <p:extLst>
      <p:ext uri="{BB962C8B-B14F-4D97-AF65-F5344CB8AC3E}">
        <p14:creationId xmlns:p14="http://schemas.microsoft.com/office/powerpoint/2010/main" val="133402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E54C7D-81D6-06D1-6510-FB842EFD2DC0}"/>
              </a:ext>
            </a:extLst>
          </p:cNvPr>
          <p:cNvSpPr>
            <a:spLocks noGrp="1"/>
          </p:cNvSpPr>
          <p:nvPr>
            <p:ph type="title"/>
          </p:nvPr>
        </p:nvSpPr>
        <p:spPr/>
        <p:txBody>
          <a:bodyPr>
            <a:normAutofit/>
          </a:bodyPr>
          <a:lstStyle/>
          <a:p>
            <a:r>
              <a:rPr lang="tr-TR" b="1" dirty="0">
                <a:solidFill>
                  <a:srgbClr val="C00000"/>
                </a:solidFill>
              </a:rPr>
              <a:t>Nötrofillerin Farklılaşma Süreci</a:t>
            </a:r>
            <a:br>
              <a:rPr lang="tr-TR" b="1" dirty="0">
                <a:solidFill>
                  <a:srgbClr val="C00000"/>
                </a:solidFill>
              </a:rPr>
            </a:br>
            <a:endParaRPr lang="tr-TR" b="1" dirty="0">
              <a:solidFill>
                <a:srgbClr val="C00000"/>
              </a:solidFill>
            </a:endParaRPr>
          </a:p>
        </p:txBody>
      </p:sp>
      <p:cxnSp>
        <p:nvCxnSpPr>
          <p:cNvPr id="10" name="Düz Bağlayıcı 9">
            <a:extLst>
              <a:ext uri="{FF2B5EF4-FFF2-40B4-BE49-F238E27FC236}">
                <a16:creationId xmlns:a16="http://schemas.microsoft.com/office/drawing/2014/main" id="{1A24EC32-EF41-1123-2979-F04B97ACD00D}"/>
              </a:ext>
            </a:extLst>
          </p:cNvPr>
          <p:cNvCxnSpPr>
            <a:cxnSpLocks/>
          </p:cNvCxnSpPr>
          <p:nvPr/>
        </p:nvCxnSpPr>
        <p:spPr>
          <a:xfrm>
            <a:off x="617706" y="1182018"/>
            <a:ext cx="1032561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İçerik Yer Tutucusu 21">
            <a:extLst>
              <a:ext uri="{FF2B5EF4-FFF2-40B4-BE49-F238E27FC236}">
                <a16:creationId xmlns:a16="http://schemas.microsoft.com/office/drawing/2014/main" id="{130F54B9-5AF9-BB85-5471-C31C298B4847}"/>
              </a:ext>
            </a:extLst>
          </p:cNvPr>
          <p:cNvSpPr>
            <a:spLocks noGrp="1"/>
          </p:cNvSpPr>
          <p:nvPr>
            <p:ph idx="1"/>
          </p:nvPr>
        </p:nvSpPr>
        <p:spPr/>
        <p:txBody>
          <a:bodyPr/>
          <a:lstStyle/>
          <a:p>
            <a:endParaRPr lang="tr-TR"/>
          </a:p>
        </p:txBody>
      </p:sp>
      <p:pic>
        <p:nvPicPr>
          <p:cNvPr id="24" name="Resim 23">
            <a:extLst>
              <a:ext uri="{FF2B5EF4-FFF2-40B4-BE49-F238E27FC236}">
                <a16:creationId xmlns:a16="http://schemas.microsoft.com/office/drawing/2014/main" id="{38E34F94-D036-1836-7183-4A222A277CAD}"/>
              </a:ext>
            </a:extLst>
          </p:cNvPr>
          <p:cNvPicPr>
            <a:picLocks noChangeAspect="1"/>
          </p:cNvPicPr>
          <p:nvPr/>
        </p:nvPicPr>
        <p:blipFill>
          <a:blip r:embed="rId3"/>
          <a:stretch>
            <a:fillRect/>
          </a:stretch>
        </p:blipFill>
        <p:spPr>
          <a:xfrm>
            <a:off x="743267" y="1486626"/>
            <a:ext cx="9640253" cy="4690337"/>
          </a:xfrm>
          <a:prstGeom prst="rect">
            <a:avLst/>
          </a:prstGeom>
        </p:spPr>
      </p:pic>
      <p:sp>
        <p:nvSpPr>
          <p:cNvPr id="28" name="Metin kutusu 27">
            <a:extLst>
              <a:ext uri="{FF2B5EF4-FFF2-40B4-BE49-F238E27FC236}">
                <a16:creationId xmlns:a16="http://schemas.microsoft.com/office/drawing/2014/main" id="{ED29E2B5-BBCF-B3D7-004B-C21E9E6A709F}"/>
              </a:ext>
            </a:extLst>
          </p:cNvPr>
          <p:cNvSpPr txBox="1"/>
          <p:nvPr/>
        </p:nvSpPr>
        <p:spPr>
          <a:xfrm>
            <a:off x="7142480" y="6492875"/>
            <a:ext cx="5252720" cy="646331"/>
          </a:xfrm>
          <a:prstGeom prst="rect">
            <a:avLst/>
          </a:prstGeom>
          <a:noFill/>
        </p:spPr>
        <p:txBody>
          <a:bodyPr wrap="square">
            <a:spAutoFit/>
          </a:bodyPr>
          <a:lstStyle/>
          <a:p>
            <a:r>
              <a:rPr lang="tr-TR" sz="1800" b="0" i="1" u="none" strike="noStrike" dirty="0">
                <a:effectLst/>
                <a:latin typeface="+mn-lt"/>
              </a:rPr>
              <a:t>Celine </a:t>
            </a:r>
            <a:r>
              <a:rPr lang="tr-TR" sz="1800" b="0" i="1" u="none" strike="noStrike" dirty="0" err="1">
                <a:effectLst/>
                <a:latin typeface="+mn-lt"/>
              </a:rPr>
              <a:t>Overbeeke</a:t>
            </a:r>
            <a:r>
              <a:rPr lang="tr-TR" sz="1800" i="1" u="none" strike="noStrike" dirty="0">
                <a:latin typeface="+mn-lt"/>
              </a:rPr>
              <a:t> et al. </a:t>
            </a:r>
            <a:r>
              <a:rPr lang="tr-TR" sz="1800" b="0" i="1" dirty="0">
                <a:effectLst/>
                <a:latin typeface="+mn-lt"/>
              </a:rPr>
              <a:t>Blood (2022) 139: 2285–2293.</a:t>
            </a:r>
            <a:br>
              <a:rPr lang="tr-TR" b="1" dirty="0">
                <a:solidFill>
                  <a:srgbClr val="C00000"/>
                </a:solidFill>
              </a:rPr>
            </a:br>
            <a:endParaRPr lang="tr-TR" dirty="0"/>
          </a:p>
        </p:txBody>
      </p:sp>
    </p:spTree>
    <p:extLst>
      <p:ext uri="{BB962C8B-B14F-4D97-AF65-F5344CB8AC3E}">
        <p14:creationId xmlns:p14="http://schemas.microsoft.com/office/powerpoint/2010/main" val="1138669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699140-D987-58D9-AA03-17A22A59330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089DE0D-FB46-AFDC-F644-04BD8FCADD99}"/>
              </a:ext>
            </a:extLst>
          </p:cNvPr>
          <p:cNvSpPr>
            <a:spLocks noGrp="1"/>
          </p:cNvSpPr>
          <p:nvPr>
            <p:ph idx="1"/>
          </p:nvPr>
        </p:nvSpPr>
        <p:spPr/>
        <p:txBody>
          <a:bodyPr/>
          <a:lstStyle/>
          <a:p>
            <a:pPr marL="0" indent="0" algn="ctr">
              <a:buNone/>
            </a:pPr>
            <a:endParaRPr lang="tr-TR" dirty="0"/>
          </a:p>
          <a:p>
            <a:pPr marL="0" indent="0" algn="ctr">
              <a:buNone/>
            </a:pPr>
            <a:endParaRPr lang="tr-TR" sz="4000" dirty="0">
              <a:solidFill>
                <a:schemeClr val="accent6">
                  <a:lumMod val="50000"/>
                </a:schemeClr>
              </a:solidFill>
            </a:endParaRPr>
          </a:p>
          <a:p>
            <a:pPr marL="0" indent="0" algn="ctr">
              <a:buNone/>
            </a:pPr>
            <a:r>
              <a:rPr lang="tr-TR" sz="4000" b="1" dirty="0">
                <a:solidFill>
                  <a:srgbClr val="C00000"/>
                </a:solidFill>
              </a:rPr>
              <a:t>Hangi G-CSF ?</a:t>
            </a:r>
          </a:p>
        </p:txBody>
      </p:sp>
    </p:spTree>
    <p:extLst>
      <p:ext uri="{BB962C8B-B14F-4D97-AF65-F5344CB8AC3E}">
        <p14:creationId xmlns:p14="http://schemas.microsoft.com/office/powerpoint/2010/main" val="252034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C86EB-6F1C-D715-5F3E-D75897C47BC9}"/>
              </a:ext>
            </a:extLst>
          </p:cNvPr>
          <p:cNvSpPr>
            <a:spLocks noGrp="1"/>
          </p:cNvSpPr>
          <p:nvPr>
            <p:ph type="title"/>
          </p:nvPr>
        </p:nvSpPr>
        <p:spPr/>
        <p:txBody>
          <a:bodyPr>
            <a:normAutofit/>
          </a:bodyPr>
          <a:lstStyle/>
          <a:p>
            <a:r>
              <a:rPr lang="tr-TR" b="1" dirty="0">
                <a:solidFill>
                  <a:srgbClr val="C00000"/>
                </a:solidFill>
              </a:rPr>
              <a:t>Kısa Etkili </a:t>
            </a:r>
            <a:r>
              <a:rPr lang="tr-TR" b="1" dirty="0" err="1">
                <a:solidFill>
                  <a:srgbClr val="C00000"/>
                </a:solidFill>
              </a:rPr>
              <a:t>vs</a:t>
            </a:r>
            <a:r>
              <a:rPr lang="tr-TR" b="1" dirty="0">
                <a:solidFill>
                  <a:srgbClr val="C00000"/>
                </a:solidFill>
              </a:rPr>
              <a:t> Uzun Etkili G-CSF</a:t>
            </a:r>
          </a:p>
        </p:txBody>
      </p:sp>
      <p:cxnSp>
        <p:nvCxnSpPr>
          <p:cNvPr id="4" name="Düz Bağlayıcı 3">
            <a:extLst>
              <a:ext uri="{FF2B5EF4-FFF2-40B4-BE49-F238E27FC236}">
                <a16:creationId xmlns:a16="http://schemas.microsoft.com/office/drawing/2014/main" id="{CF019957-01CB-D176-C61D-D64DD4760626}"/>
              </a:ext>
            </a:extLst>
          </p:cNvPr>
          <p:cNvCxnSpPr>
            <a:cxnSpLocks/>
          </p:cNvCxnSpPr>
          <p:nvPr/>
        </p:nvCxnSpPr>
        <p:spPr>
          <a:xfrm>
            <a:off x="838200" y="1276267"/>
            <a:ext cx="98501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0" name="Tablo 9">
            <a:extLst>
              <a:ext uri="{FF2B5EF4-FFF2-40B4-BE49-F238E27FC236}">
                <a16:creationId xmlns:a16="http://schemas.microsoft.com/office/drawing/2014/main" id="{BBB369D6-D6DA-DE80-9C98-FB6205ED3336}"/>
              </a:ext>
            </a:extLst>
          </p:cNvPr>
          <p:cNvGraphicFramePr>
            <a:graphicFrameLocks noGrp="1"/>
          </p:cNvGraphicFramePr>
          <p:nvPr>
            <p:extLst>
              <p:ext uri="{D42A27DB-BD31-4B8C-83A1-F6EECF244321}">
                <p14:modId xmlns:p14="http://schemas.microsoft.com/office/powerpoint/2010/main" val="1611097245"/>
              </p:ext>
            </p:extLst>
          </p:nvPr>
        </p:nvGraphicFramePr>
        <p:xfrm>
          <a:off x="838200" y="1974012"/>
          <a:ext cx="9881681" cy="3469640"/>
        </p:xfrm>
        <a:graphic>
          <a:graphicData uri="http://schemas.openxmlformats.org/drawingml/2006/table">
            <a:tbl>
              <a:tblPr firstRow="1" bandRow="1">
                <a:tableStyleId>{F5AB1C69-6EDB-4FF4-983F-18BD219EF322}</a:tableStyleId>
              </a:tblPr>
              <a:tblGrid>
                <a:gridCol w="1690991">
                  <a:extLst>
                    <a:ext uri="{9D8B030D-6E8A-4147-A177-3AD203B41FA5}">
                      <a16:colId xmlns:a16="http://schemas.microsoft.com/office/drawing/2014/main" val="3092661971"/>
                    </a:ext>
                  </a:extLst>
                </a:gridCol>
                <a:gridCol w="4114800">
                  <a:extLst>
                    <a:ext uri="{9D8B030D-6E8A-4147-A177-3AD203B41FA5}">
                      <a16:colId xmlns:a16="http://schemas.microsoft.com/office/drawing/2014/main" val="444586769"/>
                    </a:ext>
                  </a:extLst>
                </a:gridCol>
                <a:gridCol w="4075890">
                  <a:extLst>
                    <a:ext uri="{9D8B030D-6E8A-4147-A177-3AD203B41FA5}">
                      <a16:colId xmlns:a16="http://schemas.microsoft.com/office/drawing/2014/main" val="3907013645"/>
                    </a:ext>
                  </a:extLst>
                </a:gridCol>
              </a:tblGrid>
              <a:tr h="370840">
                <a:tc>
                  <a:txBody>
                    <a:bodyPr/>
                    <a:lstStyle/>
                    <a:p>
                      <a:endParaRPr lang="tr-TR" dirty="0"/>
                    </a:p>
                  </a:txBody>
                  <a:tcPr/>
                </a:tc>
                <a:tc>
                  <a:txBody>
                    <a:bodyPr/>
                    <a:lstStyle/>
                    <a:p>
                      <a:r>
                        <a:rPr lang="tr-TR" sz="2000" b="1" dirty="0">
                          <a:solidFill>
                            <a:schemeClr val="tx1"/>
                          </a:solidFill>
                        </a:rPr>
                        <a:t>Kısa Etkili G-CSF (1. jenerasyon)</a:t>
                      </a:r>
                      <a:endParaRPr lang="tr-TR" sz="2000" dirty="0">
                        <a:solidFill>
                          <a:schemeClr val="tx1"/>
                        </a:solidFill>
                      </a:endParaRPr>
                    </a:p>
                  </a:txBody>
                  <a:tcPr anchor="ctr"/>
                </a:tc>
                <a:tc>
                  <a:txBody>
                    <a:bodyPr/>
                    <a:lstStyle/>
                    <a:p>
                      <a:r>
                        <a:rPr lang="tr-TR" sz="2000" b="1" dirty="0">
                          <a:solidFill>
                            <a:schemeClr val="tx1"/>
                          </a:solidFill>
                        </a:rPr>
                        <a:t>Uzun Etkili G-CSF (</a:t>
                      </a:r>
                      <a:r>
                        <a:rPr lang="tr-TR" sz="2000" b="1" dirty="0" err="1">
                          <a:solidFill>
                            <a:schemeClr val="tx1"/>
                          </a:solidFill>
                        </a:rPr>
                        <a:t>Peg</a:t>
                      </a:r>
                      <a:r>
                        <a:rPr lang="tr-TR" sz="2000" b="1" dirty="0">
                          <a:solidFill>
                            <a:schemeClr val="tx1"/>
                          </a:solidFill>
                        </a:rPr>
                        <a:t>-G-CSF)</a:t>
                      </a:r>
                    </a:p>
                    <a:p>
                      <a:r>
                        <a:rPr lang="tr-TR" sz="2000" b="1" dirty="0">
                          <a:solidFill>
                            <a:schemeClr val="tx1"/>
                          </a:solidFill>
                        </a:rPr>
                        <a:t>(2. jenerasyon)</a:t>
                      </a:r>
                    </a:p>
                  </a:txBody>
                  <a:tcPr anchor="ctr"/>
                </a:tc>
                <a:extLst>
                  <a:ext uri="{0D108BD9-81ED-4DB2-BD59-A6C34878D82A}">
                    <a16:rowId xmlns:a16="http://schemas.microsoft.com/office/drawing/2014/main" val="595519647"/>
                  </a:ext>
                </a:extLst>
              </a:tr>
              <a:tr h="370840">
                <a:tc>
                  <a:txBody>
                    <a:bodyPr/>
                    <a:lstStyle/>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err="1">
                          <a:solidFill>
                            <a:schemeClr val="accent1">
                              <a:lumMod val="50000"/>
                            </a:schemeClr>
                          </a:solidFill>
                        </a:rPr>
                        <a:t>Filgrastim</a:t>
                      </a:r>
                      <a:r>
                        <a:rPr lang="tr-TR" b="1" dirty="0">
                          <a:solidFill>
                            <a:schemeClr val="accent1">
                              <a:lumMod val="50000"/>
                            </a:schemeClr>
                          </a:solidFill>
                        </a:rPr>
                        <a:t> (</a:t>
                      </a:r>
                      <a:r>
                        <a:rPr lang="tr-TR" sz="1800" b="1" dirty="0">
                          <a:solidFill>
                            <a:schemeClr val="accent1">
                              <a:lumMod val="50000"/>
                            </a:schemeClr>
                          </a:solidFill>
                          <a:ea typeface="+mn-lt"/>
                          <a:cs typeface="+mn-lt"/>
                        </a:rPr>
                        <a:t>5 </a:t>
                      </a:r>
                      <a:r>
                        <a:rPr lang="tr-TR" sz="1800" b="1" dirty="0" err="1">
                          <a:solidFill>
                            <a:schemeClr val="accent1">
                              <a:lumMod val="50000"/>
                            </a:schemeClr>
                          </a:solidFill>
                          <a:ea typeface="+mn-lt"/>
                          <a:cs typeface="+mn-lt"/>
                        </a:rPr>
                        <a:t>mcg</a:t>
                      </a:r>
                      <a:r>
                        <a:rPr lang="tr-TR" sz="1800" b="1" dirty="0">
                          <a:solidFill>
                            <a:schemeClr val="accent1">
                              <a:lumMod val="50000"/>
                            </a:schemeClr>
                          </a:solidFill>
                          <a:ea typeface="+mn-lt"/>
                          <a:cs typeface="+mn-lt"/>
                        </a:rPr>
                        <a:t>/kg/gün) </a:t>
                      </a:r>
                      <a:endParaRPr lang="tr-TR" b="1" dirty="0">
                        <a:solidFill>
                          <a:schemeClr val="accent1">
                            <a:lumMod val="50000"/>
                          </a:schemeClr>
                        </a:solidFill>
                      </a:endParaRPr>
                    </a:p>
                    <a:p>
                      <a:r>
                        <a:rPr lang="tr-TR" b="1" dirty="0" err="1">
                          <a:solidFill>
                            <a:schemeClr val="accent1">
                              <a:lumMod val="50000"/>
                            </a:schemeClr>
                          </a:solidFill>
                        </a:rPr>
                        <a:t>Lenograstim</a:t>
                      </a:r>
                      <a:r>
                        <a:rPr lang="tr-TR" b="1" dirty="0">
                          <a:solidFill>
                            <a:schemeClr val="accent1">
                              <a:lumMod val="50000"/>
                            </a:schemeClr>
                          </a:solidFill>
                        </a:rPr>
                        <a:t> (34 MÜ/gün)</a:t>
                      </a:r>
                    </a:p>
                    <a:p>
                      <a:r>
                        <a:rPr lang="tr-TR" b="1" dirty="0" err="1">
                          <a:solidFill>
                            <a:schemeClr val="accent1">
                              <a:lumMod val="50000"/>
                            </a:schemeClr>
                          </a:solidFill>
                        </a:rPr>
                        <a:t>Sargramostim</a:t>
                      </a:r>
                      <a:r>
                        <a:rPr lang="tr-TR" b="1" dirty="0">
                          <a:solidFill>
                            <a:schemeClr val="accent1">
                              <a:lumMod val="50000"/>
                            </a:schemeClr>
                          </a:solidFill>
                        </a:rPr>
                        <a:t> (GM-CSF,250 </a:t>
                      </a:r>
                      <a:r>
                        <a:rPr lang="tr-TR" b="1" dirty="0" err="1">
                          <a:solidFill>
                            <a:schemeClr val="accent1">
                              <a:lumMod val="50000"/>
                            </a:schemeClr>
                          </a:solidFill>
                        </a:rPr>
                        <a:t>mcg</a:t>
                      </a:r>
                      <a:r>
                        <a:rPr lang="tr-TR" b="1" dirty="0">
                          <a:solidFill>
                            <a:schemeClr val="accent1">
                              <a:lumMod val="50000"/>
                            </a:schemeClr>
                          </a:solidFill>
                        </a:rPr>
                        <a:t>/gün)</a:t>
                      </a:r>
                    </a:p>
                  </a:txBody>
                  <a:tcPr/>
                </a:tc>
                <a:tc>
                  <a:txBody>
                    <a:bodyPr/>
                    <a:lstStyle/>
                    <a:p>
                      <a:r>
                        <a:rPr lang="tr-TR" b="1" dirty="0" err="1">
                          <a:solidFill>
                            <a:schemeClr val="accent1">
                              <a:lumMod val="50000"/>
                            </a:schemeClr>
                          </a:solidFill>
                        </a:rPr>
                        <a:t>Pegfilgrastim</a:t>
                      </a:r>
                      <a:r>
                        <a:rPr lang="tr-TR" b="1" dirty="0">
                          <a:solidFill>
                            <a:schemeClr val="accent1">
                              <a:lumMod val="50000"/>
                            </a:schemeClr>
                          </a:solidFill>
                        </a:rPr>
                        <a:t> </a:t>
                      </a:r>
                      <a:r>
                        <a:rPr lang="tr-TR" b="1" dirty="0">
                          <a:solidFill>
                            <a:schemeClr val="accent1">
                              <a:lumMod val="75000"/>
                            </a:schemeClr>
                          </a:solidFill>
                        </a:rPr>
                        <a:t>(</a:t>
                      </a:r>
                      <a:r>
                        <a:rPr lang="tr-TR" sz="1800" b="1" i="0" kern="1200" dirty="0">
                          <a:solidFill>
                            <a:schemeClr val="accent1">
                              <a:lumMod val="75000"/>
                            </a:schemeClr>
                          </a:solidFill>
                          <a:effectLst/>
                          <a:latin typeface="+mn-lt"/>
                          <a:ea typeface="+mn-ea"/>
                          <a:cs typeface="+mn-cs"/>
                        </a:rPr>
                        <a:t>6 mg)</a:t>
                      </a:r>
                      <a:r>
                        <a:rPr lang="tr-TR" b="1" dirty="0">
                          <a:solidFill>
                            <a:schemeClr val="accent1">
                              <a:lumMod val="75000"/>
                            </a:schemeClr>
                          </a:solidFill>
                        </a:rPr>
                        <a:t>, </a:t>
                      </a:r>
                      <a:r>
                        <a:rPr lang="tr-TR" b="1" dirty="0" err="1">
                          <a:solidFill>
                            <a:schemeClr val="accent1">
                              <a:lumMod val="50000"/>
                            </a:schemeClr>
                          </a:solidFill>
                        </a:rPr>
                        <a:t>Lipegfilgrastim</a:t>
                      </a:r>
                      <a:endParaRPr lang="tr-TR" b="1" dirty="0">
                        <a:solidFill>
                          <a:schemeClr val="accent1">
                            <a:lumMod val="50000"/>
                          </a:schemeClr>
                        </a:solidFill>
                      </a:endParaRPr>
                    </a:p>
                  </a:txBody>
                  <a:tcPr anchor="ctr"/>
                </a:tc>
                <a:extLst>
                  <a:ext uri="{0D108BD9-81ED-4DB2-BD59-A6C34878D82A}">
                    <a16:rowId xmlns:a16="http://schemas.microsoft.com/office/drawing/2014/main" val="2743418569"/>
                  </a:ext>
                </a:extLst>
              </a:tr>
              <a:tr h="370840">
                <a:tc>
                  <a:txBody>
                    <a:bodyPr/>
                    <a:lstStyle/>
                    <a:p>
                      <a:r>
                        <a:rPr lang="tr-TR" b="1" dirty="0"/>
                        <a:t>Uygulama Şekli</a:t>
                      </a:r>
                      <a:endParaRPr lang="tr-TR"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Kemoterapiden 24-72 </a:t>
                      </a:r>
                      <a:r>
                        <a:rPr lang="tr-TR" dirty="0" err="1"/>
                        <a:t>sa</a:t>
                      </a:r>
                      <a:r>
                        <a:rPr lang="tr-TR" dirty="0"/>
                        <a:t> sonra, </a:t>
                      </a:r>
                      <a:r>
                        <a:rPr lang="tr-TR" dirty="0" err="1"/>
                        <a:t>subkutan</a:t>
                      </a:r>
                      <a:endParaRPr lang="tr-TR" dirty="0"/>
                    </a:p>
                  </a:txBody>
                  <a:tcPr anchor="ctr"/>
                </a:tc>
                <a:tc>
                  <a:txBody>
                    <a:bodyPr/>
                    <a:lstStyle/>
                    <a:p>
                      <a:r>
                        <a:rPr lang="tr-TR" dirty="0"/>
                        <a:t>Kemoterapiden 24 </a:t>
                      </a:r>
                      <a:r>
                        <a:rPr lang="tr-TR" dirty="0" err="1"/>
                        <a:t>sa</a:t>
                      </a:r>
                      <a:r>
                        <a:rPr lang="tr-TR" dirty="0"/>
                        <a:t> sonra tek doz</a:t>
                      </a:r>
                    </a:p>
                  </a:txBody>
                  <a:tcPr anchor="ctr"/>
                </a:tc>
                <a:extLst>
                  <a:ext uri="{0D108BD9-81ED-4DB2-BD59-A6C34878D82A}">
                    <a16:rowId xmlns:a16="http://schemas.microsoft.com/office/drawing/2014/main" val="1130463980"/>
                  </a:ext>
                </a:extLst>
              </a:tr>
              <a:tr h="370840">
                <a:tc>
                  <a:txBody>
                    <a:bodyPr/>
                    <a:lstStyle/>
                    <a:p>
                      <a:r>
                        <a:rPr lang="tr-TR" b="1" dirty="0"/>
                        <a:t>Yarı Ömür</a:t>
                      </a:r>
                      <a:endParaRPr lang="tr-TR" dirty="0"/>
                    </a:p>
                  </a:txBody>
                  <a:tcPr anchor="ctr"/>
                </a:tc>
                <a:tc>
                  <a:txBody>
                    <a:bodyPr/>
                    <a:lstStyle/>
                    <a:p>
                      <a:r>
                        <a:rPr lang="tr-TR" dirty="0"/>
                        <a:t>Kısa</a:t>
                      </a:r>
                    </a:p>
                  </a:txBody>
                  <a:tcPr anchor="ctr"/>
                </a:tc>
                <a:tc>
                  <a:txBody>
                    <a:bodyPr/>
                    <a:lstStyle/>
                    <a:p>
                      <a:r>
                        <a:rPr lang="tr-TR" dirty="0"/>
                        <a:t>Uzun</a:t>
                      </a:r>
                    </a:p>
                  </a:txBody>
                  <a:tcPr anchor="ctr"/>
                </a:tc>
                <a:extLst>
                  <a:ext uri="{0D108BD9-81ED-4DB2-BD59-A6C34878D82A}">
                    <a16:rowId xmlns:a16="http://schemas.microsoft.com/office/drawing/2014/main" val="2544364470"/>
                  </a:ext>
                </a:extLst>
              </a:tr>
              <a:tr h="370840">
                <a:tc>
                  <a:txBody>
                    <a:bodyPr/>
                    <a:lstStyle/>
                    <a:p>
                      <a:r>
                        <a:rPr lang="tr-TR" b="1" dirty="0"/>
                        <a:t>Kullanım Süresi</a:t>
                      </a:r>
                      <a:endParaRPr lang="tr-TR" dirty="0"/>
                    </a:p>
                  </a:txBody>
                  <a:tcPr anchor="ctr"/>
                </a:tc>
                <a:tc>
                  <a:txBody>
                    <a:bodyPr/>
                    <a:lstStyle/>
                    <a:p>
                      <a:r>
                        <a:rPr lang="tr-TR" dirty="0"/>
                        <a:t>5–7 gün</a:t>
                      </a:r>
                    </a:p>
                  </a:txBody>
                  <a:tcPr anchor="ctr"/>
                </a:tc>
                <a:tc>
                  <a:txBody>
                    <a:bodyPr/>
                    <a:lstStyle/>
                    <a:p>
                      <a:r>
                        <a:rPr lang="tr-TR" dirty="0"/>
                        <a:t>1 enjeksiyon yeterlidir</a:t>
                      </a:r>
                    </a:p>
                  </a:txBody>
                  <a:tcPr anchor="ctr"/>
                </a:tc>
                <a:extLst>
                  <a:ext uri="{0D108BD9-81ED-4DB2-BD59-A6C34878D82A}">
                    <a16:rowId xmlns:a16="http://schemas.microsoft.com/office/drawing/2014/main" val="2535150787"/>
                  </a:ext>
                </a:extLst>
              </a:tr>
              <a:tr h="370840">
                <a:tc>
                  <a:txBody>
                    <a:bodyPr/>
                    <a:lstStyle/>
                    <a:p>
                      <a:r>
                        <a:rPr lang="tr-TR" b="1" dirty="0"/>
                        <a:t>Avantajları</a:t>
                      </a:r>
                      <a:endParaRPr lang="tr-TR" dirty="0"/>
                    </a:p>
                  </a:txBody>
                  <a:tcPr anchor="ctr"/>
                </a:tc>
                <a:tc>
                  <a:txBody>
                    <a:bodyPr/>
                    <a:lstStyle/>
                    <a:p>
                      <a:r>
                        <a:rPr lang="tr-TR" dirty="0"/>
                        <a:t>Doz ayarlanabilir, ekonomik</a:t>
                      </a:r>
                    </a:p>
                  </a:txBody>
                  <a:tcPr anchor="ctr"/>
                </a:tc>
                <a:tc>
                  <a:txBody>
                    <a:bodyPr/>
                    <a:lstStyle/>
                    <a:p>
                      <a:r>
                        <a:rPr lang="tr-TR" dirty="0"/>
                        <a:t>Hasta uyumu yüksek, pratik </a:t>
                      </a:r>
                    </a:p>
                  </a:txBody>
                  <a:tcPr anchor="ctr"/>
                </a:tc>
                <a:extLst>
                  <a:ext uri="{0D108BD9-81ED-4DB2-BD59-A6C34878D82A}">
                    <a16:rowId xmlns:a16="http://schemas.microsoft.com/office/drawing/2014/main" val="675680676"/>
                  </a:ext>
                </a:extLst>
              </a:tr>
              <a:tr h="370840">
                <a:tc>
                  <a:txBody>
                    <a:bodyPr/>
                    <a:lstStyle/>
                    <a:p>
                      <a:r>
                        <a:rPr lang="tr-TR" b="1" dirty="0"/>
                        <a:t>Dezavantajları</a:t>
                      </a:r>
                      <a:endParaRPr lang="tr-TR" dirty="0"/>
                    </a:p>
                  </a:txBody>
                  <a:tcPr anchor="ctr"/>
                </a:tc>
                <a:tc>
                  <a:txBody>
                    <a:bodyPr/>
                    <a:lstStyle/>
                    <a:p>
                      <a:r>
                        <a:rPr lang="tr-TR" dirty="0"/>
                        <a:t>Günlük uygulama zorluğu, uyum düşük</a:t>
                      </a:r>
                    </a:p>
                  </a:txBody>
                  <a:tcPr anchor="ctr"/>
                </a:tc>
                <a:tc>
                  <a:txBody>
                    <a:bodyPr/>
                    <a:lstStyle/>
                    <a:p>
                      <a:r>
                        <a:rPr lang="tr-TR" dirty="0"/>
                        <a:t>Maliyet yüksek, doz ayarı yapılamaz</a:t>
                      </a:r>
                    </a:p>
                  </a:txBody>
                  <a:tcPr anchor="ctr"/>
                </a:tc>
                <a:extLst>
                  <a:ext uri="{0D108BD9-81ED-4DB2-BD59-A6C34878D82A}">
                    <a16:rowId xmlns:a16="http://schemas.microsoft.com/office/drawing/2014/main" val="3501307863"/>
                  </a:ext>
                </a:extLst>
              </a:tr>
            </a:tbl>
          </a:graphicData>
        </a:graphic>
      </p:graphicFrame>
      <p:graphicFrame>
        <p:nvGraphicFramePr>
          <p:cNvPr id="18" name="Tablo 17">
            <a:extLst>
              <a:ext uri="{FF2B5EF4-FFF2-40B4-BE49-F238E27FC236}">
                <a16:creationId xmlns:a16="http://schemas.microsoft.com/office/drawing/2014/main" id="{A1C268A0-A74C-3D6F-E2EC-241BB4E3FF73}"/>
              </a:ext>
            </a:extLst>
          </p:cNvPr>
          <p:cNvGraphicFramePr>
            <a:graphicFrameLocks noGrp="1"/>
          </p:cNvGraphicFramePr>
          <p:nvPr>
            <p:extLst>
              <p:ext uri="{D42A27DB-BD31-4B8C-83A1-F6EECF244321}">
                <p14:modId xmlns:p14="http://schemas.microsoft.com/office/powerpoint/2010/main" val="919771016"/>
              </p:ext>
            </p:extLst>
          </p:nvPr>
        </p:nvGraphicFramePr>
        <p:xfrm>
          <a:off x="838200" y="5707002"/>
          <a:ext cx="9850119" cy="640080"/>
        </p:xfrm>
        <a:graphic>
          <a:graphicData uri="http://schemas.openxmlformats.org/drawingml/2006/table">
            <a:tbl>
              <a:tblPr firstRow="1" bandRow="1">
                <a:tableStyleId>{D7AC3CCA-C797-4891-BE02-D94E43425B78}</a:tableStyleId>
              </a:tblPr>
              <a:tblGrid>
                <a:gridCol w="1690991">
                  <a:extLst>
                    <a:ext uri="{9D8B030D-6E8A-4147-A177-3AD203B41FA5}">
                      <a16:colId xmlns:a16="http://schemas.microsoft.com/office/drawing/2014/main" val="1750490548"/>
                    </a:ext>
                  </a:extLst>
                </a:gridCol>
                <a:gridCol w="4134256">
                  <a:extLst>
                    <a:ext uri="{9D8B030D-6E8A-4147-A177-3AD203B41FA5}">
                      <a16:colId xmlns:a16="http://schemas.microsoft.com/office/drawing/2014/main" val="2245375906"/>
                    </a:ext>
                  </a:extLst>
                </a:gridCol>
                <a:gridCol w="4024872">
                  <a:extLst>
                    <a:ext uri="{9D8B030D-6E8A-4147-A177-3AD203B41FA5}">
                      <a16:colId xmlns:a16="http://schemas.microsoft.com/office/drawing/2014/main" val="3544764920"/>
                    </a:ext>
                  </a:extLst>
                </a:gridCol>
              </a:tblGrid>
              <a:tr h="376730">
                <a:tc>
                  <a:txBody>
                    <a:bodyPr/>
                    <a:lstStyle/>
                    <a:p>
                      <a:r>
                        <a:rPr lang="tr-TR" dirty="0"/>
                        <a:t>Klirens </a:t>
                      </a:r>
                    </a:p>
                  </a:txBody>
                  <a:tcPr/>
                </a:tc>
                <a:tc>
                  <a:txBody>
                    <a:bodyPr/>
                    <a:lstStyle/>
                    <a:p>
                      <a:r>
                        <a:rPr lang="tr-TR" b="0" dirty="0">
                          <a:solidFill>
                            <a:schemeClr val="tx1"/>
                          </a:solidFill>
                        </a:rPr>
                        <a:t>Glomerüler filtrasyon ve</a:t>
                      </a:r>
                    </a:p>
                    <a:p>
                      <a:r>
                        <a:rPr lang="tr-TR" b="0" dirty="0">
                          <a:solidFill>
                            <a:schemeClr val="tx1"/>
                          </a:solidFill>
                        </a:rPr>
                        <a:t>nötrofil aracılı klirens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a:solidFill>
                            <a:schemeClr val="tx1"/>
                          </a:solidFill>
                        </a:rPr>
                        <a:t>Nötrofil aracılı klirens</a:t>
                      </a:r>
                    </a:p>
                    <a:p>
                      <a:endParaRPr lang="tr-TR" dirty="0">
                        <a:solidFill>
                          <a:schemeClr val="tx1"/>
                        </a:solidFill>
                      </a:endParaRPr>
                    </a:p>
                  </a:txBody>
                  <a:tcPr/>
                </a:tc>
                <a:extLst>
                  <a:ext uri="{0D108BD9-81ED-4DB2-BD59-A6C34878D82A}">
                    <a16:rowId xmlns:a16="http://schemas.microsoft.com/office/drawing/2014/main" val="3688987311"/>
                  </a:ext>
                </a:extLst>
              </a:tr>
            </a:tbl>
          </a:graphicData>
        </a:graphic>
      </p:graphicFrame>
      <p:sp>
        <p:nvSpPr>
          <p:cNvPr id="5" name="Metin kutusu 4">
            <a:extLst>
              <a:ext uri="{FF2B5EF4-FFF2-40B4-BE49-F238E27FC236}">
                <a16:creationId xmlns:a16="http://schemas.microsoft.com/office/drawing/2014/main" id="{12C627A4-9A39-4763-8516-B39FBA460392}"/>
              </a:ext>
            </a:extLst>
          </p:cNvPr>
          <p:cNvSpPr txBox="1"/>
          <p:nvPr/>
        </p:nvSpPr>
        <p:spPr>
          <a:xfrm>
            <a:off x="8050765" y="6546864"/>
            <a:ext cx="4141235" cy="276999"/>
          </a:xfrm>
          <a:prstGeom prst="rect">
            <a:avLst/>
          </a:prstGeom>
          <a:noFill/>
        </p:spPr>
        <p:txBody>
          <a:bodyPr wrap="square">
            <a:spAutoFit/>
          </a:bodyPr>
          <a:lstStyle/>
          <a:p>
            <a:r>
              <a:rPr lang="tr-TR" sz="1200" b="1" i="1" dirty="0" err="1">
                <a:solidFill>
                  <a:srgbClr val="FF0000"/>
                </a:solidFill>
                <a:latin typeface="+mn-lt"/>
              </a:rPr>
              <a:t>Hartmut</a:t>
            </a:r>
            <a:r>
              <a:rPr lang="tr-TR" sz="1200" b="1" i="1" dirty="0">
                <a:solidFill>
                  <a:srgbClr val="FF0000"/>
                </a:solidFill>
                <a:latin typeface="+mn-lt"/>
              </a:rPr>
              <a:t> Link.</a:t>
            </a:r>
            <a:r>
              <a:rPr lang="en-US" sz="1200" b="1" i="1" dirty="0">
                <a:solidFill>
                  <a:srgbClr val="FF0000"/>
                </a:solidFill>
                <a:latin typeface="+mn-lt"/>
              </a:rPr>
              <a:t> Supportive Care in Cancer (2022) 30:7067–7077</a:t>
            </a:r>
            <a:endParaRPr lang="tr-TR" sz="1200" dirty="0"/>
          </a:p>
        </p:txBody>
      </p:sp>
    </p:spTree>
    <p:extLst>
      <p:ext uri="{BB962C8B-B14F-4D97-AF65-F5344CB8AC3E}">
        <p14:creationId xmlns:p14="http://schemas.microsoft.com/office/powerpoint/2010/main" val="34655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6D58E7-8E2D-4DB1-BF69-424ADB9F4FF3}"/>
              </a:ext>
            </a:extLst>
          </p:cNvPr>
          <p:cNvSpPr>
            <a:spLocks noGrp="1"/>
          </p:cNvSpPr>
          <p:nvPr>
            <p:ph type="title"/>
          </p:nvPr>
        </p:nvSpPr>
        <p:spPr/>
        <p:txBody>
          <a:bodyPr/>
          <a:lstStyle/>
          <a:p>
            <a:r>
              <a:rPr lang="tr-TR" b="1" dirty="0">
                <a:solidFill>
                  <a:srgbClr val="C00000"/>
                </a:solidFill>
              </a:rPr>
              <a:t>3. Jenerasyon G-CSF (Yeni Nesil)</a:t>
            </a:r>
            <a:br>
              <a:rPr lang="tr-TR" b="1" dirty="0">
                <a:solidFill>
                  <a:srgbClr val="C00000"/>
                </a:solidFill>
              </a:rPr>
            </a:br>
            <a:endParaRPr lang="tr-TR" b="1" dirty="0">
              <a:solidFill>
                <a:srgbClr val="C00000"/>
              </a:solidFill>
            </a:endParaRPr>
          </a:p>
        </p:txBody>
      </p:sp>
      <p:cxnSp>
        <p:nvCxnSpPr>
          <p:cNvPr id="4" name="Düz Bağlayıcı 3">
            <a:extLst>
              <a:ext uri="{FF2B5EF4-FFF2-40B4-BE49-F238E27FC236}">
                <a16:creationId xmlns:a16="http://schemas.microsoft.com/office/drawing/2014/main" id="{ADAEFA86-1804-A680-56AC-262D2CC97190}"/>
              </a:ext>
            </a:extLst>
          </p:cNvPr>
          <p:cNvCxnSpPr>
            <a:cxnSpLocks/>
          </p:cNvCxnSpPr>
          <p:nvPr/>
        </p:nvCxnSpPr>
        <p:spPr>
          <a:xfrm>
            <a:off x="838200" y="1003893"/>
            <a:ext cx="950230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İçerik Yer Tutucusu 8">
            <a:extLst>
              <a:ext uri="{FF2B5EF4-FFF2-40B4-BE49-F238E27FC236}">
                <a16:creationId xmlns:a16="http://schemas.microsoft.com/office/drawing/2014/main" id="{C5CE2FDD-283F-7831-E377-E84AFFD53B07}"/>
              </a:ext>
            </a:extLst>
          </p:cNvPr>
          <p:cNvSpPr>
            <a:spLocks noGrp="1"/>
          </p:cNvSpPr>
          <p:nvPr>
            <p:ph idx="1"/>
          </p:nvPr>
        </p:nvSpPr>
        <p:spPr/>
        <p:txBody>
          <a:bodyPr>
            <a:normAutofit/>
          </a:bodyPr>
          <a:lstStyle/>
          <a:p>
            <a:pPr>
              <a:buFont typeface="Wingdings" panose="05000000000000000000" pitchFamily="2" charset="2"/>
              <a:buChar char="Ø"/>
            </a:pPr>
            <a:r>
              <a:rPr lang="tr-TR" b="1" i="0" dirty="0" err="1">
                <a:solidFill>
                  <a:srgbClr val="002060"/>
                </a:solidFill>
                <a:effectLst/>
              </a:rPr>
              <a:t>Efbemalenograstim</a:t>
            </a:r>
            <a:r>
              <a:rPr lang="tr-TR" b="1" i="0" dirty="0">
                <a:solidFill>
                  <a:srgbClr val="002060"/>
                </a:solidFill>
                <a:effectLst/>
              </a:rPr>
              <a:t> alfa</a:t>
            </a:r>
          </a:p>
          <a:p>
            <a:pPr>
              <a:buFont typeface="Wingdings" panose="05000000000000000000" pitchFamily="2" charset="2"/>
              <a:buChar char="Ø"/>
            </a:pPr>
            <a:r>
              <a:rPr lang="tr-TR" b="1" i="0" dirty="0" err="1">
                <a:solidFill>
                  <a:srgbClr val="002060"/>
                </a:solidFill>
                <a:effectLst/>
              </a:rPr>
              <a:t>Eflapegrastim</a:t>
            </a:r>
            <a:r>
              <a:rPr lang="tr-TR" b="0" i="0" dirty="0">
                <a:solidFill>
                  <a:srgbClr val="002060"/>
                </a:solidFill>
                <a:effectLst/>
              </a:rPr>
              <a:t> </a:t>
            </a:r>
            <a:endParaRPr lang="tr-TR" b="1" i="0" dirty="0">
              <a:solidFill>
                <a:srgbClr val="002060"/>
              </a:solidFill>
              <a:effectLst/>
            </a:endParaRPr>
          </a:p>
          <a:p>
            <a:pPr lvl="1"/>
            <a:r>
              <a:rPr lang="tr-TR" dirty="0" err="1"/>
              <a:t>Fc</a:t>
            </a:r>
            <a:r>
              <a:rPr lang="tr-TR" dirty="0"/>
              <a:t> fragmenti bağlanmış G-CSF </a:t>
            </a:r>
          </a:p>
          <a:p>
            <a:pPr lvl="1"/>
            <a:r>
              <a:rPr lang="tr-TR" dirty="0"/>
              <a:t>Uzun etki</a:t>
            </a:r>
          </a:p>
          <a:p>
            <a:pPr lvl="1"/>
            <a:r>
              <a:rPr lang="tr-TR" dirty="0" err="1"/>
              <a:t>Non-myeloid</a:t>
            </a:r>
            <a:r>
              <a:rPr lang="tr-TR" dirty="0"/>
              <a:t> malignitelerde enfeksiyon insidansını azaltmak için FDA </a:t>
            </a:r>
            <a:r>
              <a:rPr lang="tr-TR"/>
              <a:t>tarafından onaylanmıştır.</a:t>
            </a:r>
            <a:endParaRPr lang="tr-TR" dirty="0"/>
          </a:p>
        </p:txBody>
      </p:sp>
    </p:spTree>
    <p:extLst>
      <p:ext uri="{BB962C8B-B14F-4D97-AF65-F5344CB8AC3E}">
        <p14:creationId xmlns:p14="http://schemas.microsoft.com/office/powerpoint/2010/main" val="289578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86DFF7-E79F-8903-9733-B6A69A447E2F}"/>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EB68F2B9-70C9-5D0C-AC16-F8AE79F9D2A3}"/>
              </a:ext>
            </a:extLst>
          </p:cNvPr>
          <p:cNvPicPr>
            <a:picLocks noGrp="1" noChangeAspect="1"/>
          </p:cNvPicPr>
          <p:nvPr>
            <p:ph idx="1"/>
          </p:nvPr>
        </p:nvPicPr>
        <p:blipFill>
          <a:blip r:embed="rId3"/>
          <a:stretch>
            <a:fillRect/>
          </a:stretch>
        </p:blipFill>
        <p:spPr>
          <a:xfrm>
            <a:off x="273995" y="256170"/>
            <a:ext cx="11320235" cy="6345660"/>
          </a:xfrm>
        </p:spPr>
      </p:pic>
      <p:sp>
        <p:nvSpPr>
          <p:cNvPr id="7" name="Dikdörtgen: Köşeleri Yuvarlatılmış 6">
            <a:extLst>
              <a:ext uri="{FF2B5EF4-FFF2-40B4-BE49-F238E27FC236}">
                <a16:creationId xmlns:a16="http://schemas.microsoft.com/office/drawing/2014/main" id="{0E4D5C0C-536F-9AA4-F749-5CDDB4D1E5BA}"/>
              </a:ext>
            </a:extLst>
          </p:cNvPr>
          <p:cNvSpPr/>
          <p:nvPr/>
        </p:nvSpPr>
        <p:spPr>
          <a:xfrm>
            <a:off x="418951" y="1530774"/>
            <a:ext cx="1873332" cy="31982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B2C32FD4-F866-BF05-CDA7-34ECE5347C8D}"/>
              </a:ext>
            </a:extLst>
          </p:cNvPr>
          <p:cNvPicPr>
            <a:picLocks noChangeAspect="1"/>
          </p:cNvPicPr>
          <p:nvPr/>
        </p:nvPicPr>
        <p:blipFill>
          <a:blip r:embed="rId4"/>
          <a:stretch>
            <a:fillRect/>
          </a:stretch>
        </p:blipFill>
        <p:spPr>
          <a:xfrm>
            <a:off x="597770" y="2092239"/>
            <a:ext cx="4295775" cy="552450"/>
          </a:xfrm>
          <a:prstGeom prst="rect">
            <a:avLst/>
          </a:prstGeom>
        </p:spPr>
      </p:pic>
    </p:spTree>
    <p:extLst>
      <p:ext uri="{BB962C8B-B14F-4D97-AF65-F5344CB8AC3E}">
        <p14:creationId xmlns:p14="http://schemas.microsoft.com/office/powerpoint/2010/main" val="76449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A7344E-CDBB-21B6-5F14-A05D601EEFBB}"/>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5BF4FEDB-B138-78F2-AC65-3A477E538D9E}"/>
              </a:ext>
            </a:extLst>
          </p:cNvPr>
          <p:cNvPicPr>
            <a:picLocks noGrp="1" noChangeAspect="1"/>
          </p:cNvPicPr>
          <p:nvPr>
            <p:ph idx="1"/>
          </p:nvPr>
        </p:nvPicPr>
        <p:blipFill>
          <a:blip r:embed="rId2"/>
          <a:stretch>
            <a:fillRect/>
          </a:stretch>
        </p:blipFill>
        <p:spPr>
          <a:xfrm>
            <a:off x="838200" y="365125"/>
            <a:ext cx="10027867" cy="5820315"/>
          </a:xfrm>
        </p:spPr>
      </p:pic>
      <p:sp>
        <p:nvSpPr>
          <p:cNvPr id="6" name="Dikdörtgen: Köşeleri Yuvarlatılmış 5">
            <a:extLst>
              <a:ext uri="{FF2B5EF4-FFF2-40B4-BE49-F238E27FC236}">
                <a16:creationId xmlns:a16="http://schemas.microsoft.com/office/drawing/2014/main" id="{084A16C6-3D39-6EBA-E86D-0B46E1B70BF8}"/>
              </a:ext>
            </a:extLst>
          </p:cNvPr>
          <p:cNvSpPr/>
          <p:nvPr/>
        </p:nvSpPr>
        <p:spPr>
          <a:xfrm>
            <a:off x="859276" y="2824553"/>
            <a:ext cx="2117387" cy="22020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9E92C243-A75B-35F4-FA0D-0A976E11CDDF}"/>
              </a:ext>
            </a:extLst>
          </p:cNvPr>
          <p:cNvPicPr>
            <a:picLocks noChangeAspect="1"/>
          </p:cNvPicPr>
          <p:nvPr/>
        </p:nvPicPr>
        <p:blipFill>
          <a:blip r:embed="rId3"/>
          <a:stretch>
            <a:fillRect/>
          </a:stretch>
        </p:blipFill>
        <p:spPr>
          <a:xfrm>
            <a:off x="1103177" y="3275282"/>
            <a:ext cx="5705475" cy="2638425"/>
          </a:xfrm>
          <a:prstGeom prst="rect">
            <a:avLst/>
          </a:prstGeom>
        </p:spPr>
      </p:pic>
    </p:spTree>
    <p:extLst>
      <p:ext uri="{BB962C8B-B14F-4D97-AF65-F5344CB8AC3E}">
        <p14:creationId xmlns:p14="http://schemas.microsoft.com/office/powerpoint/2010/main" val="238308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013647-6E69-E9B2-5EA9-AC53ACE32E73}"/>
              </a:ext>
            </a:extLst>
          </p:cNvPr>
          <p:cNvSpPr>
            <a:spLocks noGrp="1"/>
          </p:cNvSpPr>
          <p:nvPr>
            <p:ph type="title"/>
          </p:nvPr>
        </p:nvSpPr>
        <p:spPr/>
        <p:txBody>
          <a:bodyPr/>
          <a:lstStyle/>
          <a:p>
            <a:r>
              <a:rPr lang="tr-TR" b="1" dirty="0">
                <a:solidFill>
                  <a:srgbClr val="C00000"/>
                </a:solidFill>
              </a:rPr>
              <a:t>Hangi G-CSF?</a:t>
            </a:r>
            <a:br>
              <a:rPr lang="tr-TR" b="1" dirty="0">
                <a:solidFill>
                  <a:srgbClr val="C00000"/>
                </a:solidFill>
              </a:rPr>
            </a:br>
            <a:endParaRPr lang="tr-TR" b="1" dirty="0">
              <a:solidFill>
                <a:srgbClr val="C00000"/>
              </a:solidFill>
            </a:endParaRPr>
          </a:p>
        </p:txBody>
      </p:sp>
      <p:pic>
        <p:nvPicPr>
          <p:cNvPr id="5" name="İçerik Yer Tutucusu 4">
            <a:extLst>
              <a:ext uri="{FF2B5EF4-FFF2-40B4-BE49-F238E27FC236}">
                <a16:creationId xmlns:a16="http://schemas.microsoft.com/office/drawing/2014/main" id="{3AB15208-0EF4-31F1-58F6-3FB28D7BFC36}"/>
              </a:ext>
            </a:extLst>
          </p:cNvPr>
          <p:cNvPicPr>
            <a:picLocks noGrp="1" noChangeAspect="1"/>
          </p:cNvPicPr>
          <p:nvPr>
            <p:ph idx="1"/>
          </p:nvPr>
        </p:nvPicPr>
        <p:blipFill>
          <a:blip r:embed="rId3"/>
          <a:stretch>
            <a:fillRect/>
          </a:stretch>
        </p:blipFill>
        <p:spPr>
          <a:xfrm>
            <a:off x="947468" y="1348970"/>
            <a:ext cx="9363207" cy="4351338"/>
          </a:xfrm>
        </p:spPr>
      </p:pic>
      <p:cxnSp>
        <p:nvCxnSpPr>
          <p:cNvPr id="6" name="Düz Bağlayıcı 5">
            <a:extLst>
              <a:ext uri="{FF2B5EF4-FFF2-40B4-BE49-F238E27FC236}">
                <a16:creationId xmlns:a16="http://schemas.microsoft.com/office/drawing/2014/main" id="{5B01CD8D-0258-8C49-1014-5FAF6D3F6925}"/>
              </a:ext>
            </a:extLst>
          </p:cNvPr>
          <p:cNvCxnSpPr>
            <a:cxnSpLocks/>
          </p:cNvCxnSpPr>
          <p:nvPr/>
        </p:nvCxnSpPr>
        <p:spPr>
          <a:xfrm flipV="1">
            <a:off x="838200" y="914400"/>
            <a:ext cx="9045102" cy="894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2C251099-5837-FDB9-FCEC-29B13442B67F}"/>
              </a:ext>
            </a:extLst>
          </p:cNvPr>
          <p:cNvSpPr txBox="1"/>
          <p:nvPr/>
        </p:nvSpPr>
        <p:spPr>
          <a:xfrm>
            <a:off x="6836113" y="6492875"/>
            <a:ext cx="6094378" cy="307777"/>
          </a:xfrm>
          <a:prstGeom prst="rect">
            <a:avLst/>
          </a:prstGeom>
          <a:noFill/>
        </p:spPr>
        <p:txBody>
          <a:bodyPr wrap="square">
            <a:spAutoFit/>
          </a:bodyPr>
          <a:lstStyle/>
          <a:p>
            <a:r>
              <a:rPr lang="tr-TR" sz="1400" i="1" dirty="0"/>
              <a:t>ESMO – </a:t>
            </a:r>
            <a:r>
              <a:rPr lang="tr-TR" sz="1400" i="1" dirty="0" err="1"/>
              <a:t>Supportive</a:t>
            </a:r>
            <a:r>
              <a:rPr lang="tr-TR" sz="1400" i="1" dirty="0"/>
              <a:t> </a:t>
            </a:r>
            <a:r>
              <a:rPr lang="tr-TR" sz="1400" i="1" dirty="0" err="1"/>
              <a:t>and</a:t>
            </a:r>
            <a:r>
              <a:rPr lang="tr-TR" sz="1400" i="1" dirty="0"/>
              <a:t> </a:t>
            </a:r>
            <a:r>
              <a:rPr lang="tr-TR" sz="1400" i="1" dirty="0" err="1"/>
              <a:t>Palliative</a:t>
            </a:r>
            <a:r>
              <a:rPr lang="tr-TR" sz="1400" i="1" dirty="0"/>
              <a:t> </a:t>
            </a:r>
            <a:r>
              <a:rPr lang="tr-TR" sz="1400" i="1" dirty="0" err="1"/>
              <a:t>Care</a:t>
            </a:r>
            <a:r>
              <a:rPr lang="tr-TR" sz="1400" i="1" dirty="0"/>
              <a:t> in </a:t>
            </a:r>
            <a:r>
              <a:rPr lang="tr-TR" sz="1400" i="1" dirty="0" err="1"/>
              <a:t>Oncology</a:t>
            </a:r>
            <a:r>
              <a:rPr lang="tr-TR" sz="1400" i="1" dirty="0"/>
              <a:t>: </a:t>
            </a:r>
            <a:r>
              <a:rPr lang="tr-TR" sz="1400" i="1" dirty="0" err="1"/>
              <a:t>Febrile</a:t>
            </a:r>
            <a:r>
              <a:rPr lang="tr-TR" sz="1400" i="1" dirty="0"/>
              <a:t> </a:t>
            </a:r>
            <a:r>
              <a:rPr lang="tr-TR" sz="1400" i="1" dirty="0" err="1"/>
              <a:t>Neutropenia</a:t>
            </a:r>
            <a:r>
              <a:rPr lang="tr-TR" sz="1400" i="1" dirty="0"/>
              <a:t>.</a:t>
            </a:r>
          </a:p>
        </p:txBody>
      </p:sp>
    </p:spTree>
    <p:extLst>
      <p:ext uri="{BB962C8B-B14F-4D97-AF65-F5344CB8AC3E}">
        <p14:creationId xmlns:p14="http://schemas.microsoft.com/office/powerpoint/2010/main" val="2281747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4C8EE-3EB9-EF87-5F27-0DCB77BF0901}"/>
              </a:ext>
            </a:extLst>
          </p:cNvPr>
          <p:cNvSpPr>
            <a:spLocks noGrp="1"/>
          </p:cNvSpPr>
          <p:nvPr>
            <p:ph type="title"/>
          </p:nvPr>
        </p:nvSpPr>
        <p:spPr/>
        <p:txBody>
          <a:bodyPr/>
          <a:lstStyle/>
          <a:p>
            <a:endParaRPr lang="tr-TR" dirty="0"/>
          </a:p>
        </p:txBody>
      </p:sp>
      <p:pic>
        <p:nvPicPr>
          <p:cNvPr id="16" name="Resim 15">
            <a:extLst>
              <a:ext uri="{FF2B5EF4-FFF2-40B4-BE49-F238E27FC236}">
                <a16:creationId xmlns:a16="http://schemas.microsoft.com/office/drawing/2014/main" id="{E9ADB3FA-671A-C934-AAFE-D05148FFB1DE}"/>
              </a:ext>
            </a:extLst>
          </p:cNvPr>
          <p:cNvPicPr>
            <a:picLocks noChangeAspect="1"/>
          </p:cNvPicPr>
          <p:nvPr/>
        </p:nvPicPr>
        <p:blipFill>
          <a:blip r:embed="rId2"/>
          <a:stretch>
            <a:fillRect/>
          </a:stretch>
        </p:blipFill>
        <p:spPr>
          <a:xfrm>
            <a:off x="852386" y="1497013"/>
            <a:ext cx="5243614" cy="5278112"/>
          </a:xfrm>
          <a:prstGeom prst="rect">
            <a:avLst/>
          </a:prstGeom>
        </p:spPr>
      </p:pic>
      <p:pic>
        <p:nvPicPr>
          <p:cNvPr id="24" name="İçerik Yer Tutucusu 20">
            <a:extLst>
              <a:ext uri="{FF2B5EF4-FFF2-40B4-BE49-F238E27FC236}">
                <a16:creationId xmlns:a16="http://schemas.microsoft.com/office/drawing/2014/main" id="{43458CFB-B6E5-24BB-35E9-7593414CE8EA}"/>
              </a:ext>
            </a:extLst>
          </p:cNvPr>
          <p:cNvPicPr>
            <a:picLocks noGrp="1" noChangeAspect="1"/>
          </p:cNvPicPr>
          <p:nvPr>
            <p:ph idx="1"/>
          </p:nvPr>
        </p:nvPicPr>
        <p:blipFill>
          <a:blip r:embed="rId3"/>
          <a:stretch>
            <a:fillRect/>
          </a:stretch>
        </p:blipFill>
        <p:spPr>
          <a:xfrm>
            <a:off x="1607293" y="3020056"/>
            <a:ext cx="3733800" cy="2038350"/>
          </a:xfrm>
        </p:spPr>
      </p:pic>
      <p:pic>
        <p:nvPicPr>
          <p:cNvPr id="4" name="Resim 3">
            <a:extLst>
              <a:ext uri="{FF2B5EF4-FFF2-40B4-BE49-F238E27FC236}">
                <a16:creationId xmlns:a16="http://schemas.microsoft.com/office/drawing/2014/main" id="{036EB0D4-31FB-0665-D375-7471F76F76AB}"/>
              </a:ext>
            </a:extLst>
          </p:cNvPr>
          <p:cNvPicPr>
            <a:picLocks noChangeAspect="1"/>
          </p:cNvPicPr>
          <p:nvPr/>
        </p:nvPicPr>
        <p:blipFill>
          <a:blip r:embed="rId4"/>
          <a:stretch>
            <a:fillRect/>
          </a:stretch>
        </p:blipFill>
        <p:spPr>
          <a:xfrm>
            <a:off x="852386" y="365125"/>
            <a:ext cx="7800975" cy="714375"/>
          </a:xfrm>
          <a:prstGeom prst="rect">
            <a:avLst/>
          </a:prstGeom>
        </p:spPr>
      </p:pic>
      <p:sp>
        <p:nvSpPr>
          <p:cNvPr id="5" name="Metin kutusu 4">
            <a:extLst>
              <a:ext uri="{FF2B5EF4-FFF2-40B4-BE49-F238E27FC236}">
                <a16:creationId xmlns:a16="http://schemas.microsoft.com/office/drawing/2014/main" id="{5B6DC645-4C4E-C77D-49F9-A427A52E2FA3}"/>
              </a:ext>
            </a:extLst>
          </p:cNvPr>
          <p:cNvSpPr txBox="1"/>
          <p:nvPr/>
        </p:nvSpPr>
        <p:spPr>
          <a:xfrm>
            <a:off x="7468853" y="6475043"/>
            <a:ext cx="4723147" cy="600164"/>
          </a:xfrm>
          <a:prstGeom prst="rect">
            <a:avLst/>
          </a:prstGeom>
          <a:noFill/>
        </p:spPr>
        <p:txBody>
          <a:bodyPr wrap="square">
            <a:spAutoFit/>
          </a:bodyPr>
          <a:lstStyle/>
          <a:p>
            <a:r>
              <a:rPr lang="tr-TR" sz="1100" i="1" dirty="0" err="1">
                <a:effectLst/>
                <a:latin typeface="Noto Sans" panose="020B0502040504020204" pitchFamily="34" charset="0"/>
              </a:rPr>
              <a:t>Rajeev</a:t>
            </a:r>
            <a:r>
              <a:rPr lang="tr-TR" sz="1100" i="1" dirty="0">
                <a:effectLst/>
                <a:latin typeface="Noto Sans" panose="020B0502040504020204" pitchFamily="34" charset="0"/>
              </a:rPr>
              <a:t> </a:t>
            </a:r>
            <a:r>
              <a:rPr lang="tr-TR" sz="1100" i="1" dirty="0" err="1">
                <a:effectLst/>
                <a:latin typeface="Noto Sans" panose="020B0502040504020204" pitchFamily="34" charset="0"/>
              </a:rPr>
              <a:t>Sharma</a:t>
            </a:r>
            <a:r>
              <a:rPr lang="tr-TR" sz="1100" i="1" dirty="0">
                <a:effectLst/>
                <a:latin typeface="Noto Sans" panose="020B0502040504020204" pitchFamily="34" charset="0"/>
              </a:rPr>
              <a:t> et al. </a:t>
            </a:r>
            <a:r>
              <a:rPr lang="en-US" sz="1100" i="1" strike="noStrike" dirty="0">
                <a:effectLst/>
                <a:latin typeface="Noto Sans" panose="020B0502040504020204" pitchFamily="34" charset="0"/>
                <a:hlinkClick r:id="rId5">
                  <a:extLst>
                    <a:ext uri="{A12FA001-AC4F-418D-AE19-62706E023703}">
                      <ahyp:hlinkClr xmlns:ahyp="http://schemas.microsoft.com/office/drawing/2018/hyperlinkcolor" val="tx"/>
                    </a:ext>
                  </a:extLst>
                </a:hlinkClick>
              </a:rPr>
              <a:t>Annapurna Journal of Health Sciences</a:t>
            </a:r>
            <a:r>
              <a:rPr lang="tr-TR" sz="1100" i="1" strike="noStrike" dirty="0">
                <a:effectLst/>
                <a:latin typeface="Noto Sans" panose="020B0502040504020204" pitchFamily="34" charset="0"/>
              </a:rPr>
              <a:t>.</a:t>
            </a:r>
            <a:r>
              <a:rPr lang="tr-TR" sz="1100" i="1" strike="noStrike" dirty="0">
                <a:latin typeface="Noto Sans" panose="020B0502040504020204" pitchFamily="34" charset="0"/>
              </a:rPr>
              <a:t> </a:t>
            </a:r>
            <a:r>
              <a:rPr lang="tr-TR" sz="1100" i="1" strike="noStrike" dirty="0">
                <a:effectLst/>
                <a:latin typeface="Noto Sans" panose="020B0502040504020204" pitchFamily="34" charset="0"/>
                <a:hlinkClick r:id="rId6">
                  <a:extLst>
                    <a:ext uri="{A12FA001-AC4F-418D-AE19-62706E023703}">
                      <ahyp:hlinkClr xmlns:ahyp="http://schemas.microsoft.com/office/drawing/2018/hyperlinkcolor" val="tx"/>
                    </a:ext>
                  </a:extLst>
                </a:hlinkClick>
              </a:rPr>
              <a:t>(2022)</a:t>
            </a:r>
            <a:r>
              <a:rPr lang="tr-TR" sz="1100" i="1" strike="noStrike" dirty="0">
                <a:latin typeface="Noto Sans" panose="020B0502040504020204" pitchFamily="34" charset="0"/>
              </a:rPr>
              <a:t>;22-26</a:t>
            </a:r>
            <a:br>
              <a:rPr lang="tr-TR" sz="1100" i="1" dirty="0">
                <a:effectLst/>
                <a:latin typeface="Noto Sans" panose="020B0502040504020204" pitchFamily="34" charset="0"/>
              </a:rPr>
            </a:br>
            <a:br>
              <a:rPr lang="en-US" sz="1100" i="1" dirty="0"/>
            </a:br>
            <a:endParaRPr lang="tr-TR" sz="1100" i="1" dirty="0"/>
          </a:p>
        </p:txBody>
      </p:sp>
    </p:spTree>
    <p:extLst>
      <p:ext uri="{BB962C8B-B14F-4D97-AF65-F5344CB8AC3E}">
        <p14:creationId xmlns:p14="http://schemas.microsoft.com/office/powerpoint/2010/main" val="64016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1395C2-72B0-3D8A-9D25-250FD8B06677}"/>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D90D896C-EFA5-9C7B-2001-5E6C5EB4D124}"/>
              </a:ext>
            </a:extLst>
          </p:cNvPr>
          <p:cNvPicPr>
            <a:picLocks noGrp="1" noChangeAspect="1"/>
          </p:cNvPicPr>
          <p:nvPr>
            <p:ph idx="1"/>
          </p:nvPr>
        </p:nvPicPr>
        <p:blipFill>
          <a:blip r:embed="rId3"/>
          <a:stretch>
            <a:fillRect/>
          </a:stretch>
        </p:blipFill>
        <p:spPr>
          <a:xfrm>
            <a:off x="750651" y="1230887"/>
            <a:ext cx="4095750" cy="3905250"/>
          </a:xfrm>
        </p:spPr>
      </p:pic>
      <p:pic>
        <p:nvPicPr>
          <p:cNvPr id="7" name="Resim 6">
            <a:extLst>
              <a:ext uri="{FF2B5EF4-FFF2-40B4-BE49-F238E27FC236}">
                <a16:creationId xmlns:a16="http://schemas.microsoft.com/office/drawing/2014/main" id="{7D2C73CE-BFEA-7895-097A-12E184C8E2D0}"/>
              </a:ext>
            </a:extLst>
          </p:cNvPr>
          <p:cNvPicPr>
            <a:picLocks noChangeAspect="1"/>
          </p:cNvPicPr>
          <p:nvPr/>
        </p:nvPicPr>
        <p:blipFill>
          <a:blip r:embed="rId4"/>
          <a:stretch>
            <a:fillRect/>
          </a:stretch>
        </p:blipFill>
        <p:spPr>
          <a:xfrm>
            <a:off x="5568679" y="1230887"/>
            <a:ext cx="5295900" cy="3718870"/>
          </a:xfrm>
          <a:prstGeom prst="rect">
            <a:avLst/>
          </a:prstGeom>
        </p:spPr>
      </p:pic>
      <p:sp>
        <p:nvSpPr>
          <p:cNvPr id="9" name="Metin kutusu 8">
            <a:extLst>
              <a:ext uri="{FF2B5EF4-FFF2-40B4-BE49-F238E27FC236}">
                <a16:creationId xmlns:a16="http://schemas.microsoft.com/office/drawing/2014/main" id="{07A72FFE-B237-BF3B-CDE3-B0105D141898}"/>
              </a:ext>
            </a:extLst>
          </p:cNvPr>
          <p:cNvSpPr txBox="1"/>
          <p:nvPr/>
        </p:nvSpPr>
        <p:spPr>
          <a:xfrm>
            <a:off x="7468853" y="6192793"/>
            <a:ext cx="4723147" cy="600164"/>
          </a:xfrm>
          <a:prstGeom prst="rect">
            <a:avLst/>
          </a:prstGeom>
          <a:noFill/>
        </p:spPr>
        <p:txBody>
          <a:bodyPr wrap="square">
            <a:spAutoFit/>
          </a:bodyPr>
          <a:lstStyle/>
          <a:p>
            <a:r>
              <a:rPr lang="tr-TR" sz="1100" i="1" dirty="0" err="1">
                <a:effectLst/>
                <a:latin typeface="Noto Sans" panose="020B0502040504020204" pitchFamily="34" charset="0"/>
              </a:rPr>
              <a:t>Rajeev</a:t>
            </a:r>
            <a:r>
              <a:rPr lang="tr-TR" sz="1100" i="1" dirty="0">
                <a:effectLst/>
                <a:latin typeface="Noto Sans" panose="020B0502040504020204" pitchFamily="34" charset="0"/>
              </a:rPr>
              <a:t> </a:t>
            </a:r>
            <a:r>
              <a:rPr lang="tr-TR" sz="1100" i="1" dirty="0" err="1">
                <a:effectLst/>
                <a:latin typeface="Noto Sans" panose="020B0502040504020204" pitchFamily="34" charset="0"/>
              </a:rPr>
              <a:t>Sharma</a:t>
            </a:r>
            <a:r>
              <a:rPr lang="tr-TR" sz="1100" i="1" dirty="0">
                <a:effectLst/>
                <a:latin typeface="Noto Sans" panose="020B0502040504020204" pitchFamily="34" charset="0"/>
              </a:rPr>
              <a:t> et al. </a:t>
            </a:r>
            <a:r>
              <a:rPr lang="en-US" sz="1100" i="1" strike="noStrike" dirty="0">
                <a:effectLst/>
                <a:latin typeface="Noto Sans" panose="020B0502040504020204" pitchFamily="34" charset="0"/>
                <a:hlinkClick r:id="rId5">
                  <a:extLst>
                    <a:ext uri="{A12FA001-AC4F-418D-AE19-62706E023703}">
                      <ahyp:hlinkClr xmlns:ahyp="http://schemas.microsoft.com/office/drawing/2018/hyperlinkcolor" val="tx"/>
                    </a:ext>
                  </a:extLst>
                </a:hlinkClick>
              </a:rPr>
              <a:t>Annapurna Journal of Health Sciences</a:t>
            </a:r>
            <a:r>
              <a:rPr lang="tr-TR" sz="1100" i="1" strike="noStrike" dirty="0">
                <a:effectLst/>
                <a:latin typeface="Noto Sans" panose="020B0502040504020204" pitchFamily="34" charset="0"/>
              </a:rPr>
              <a:t>.</a:t>
            </a:r>
            <a:r>
              <a:rPr lang="tr-TR" sz="1100" i="1" strike="noStrike" dirty="0">
                <a:latin typeface="Noto Sans" panose="020B0502040504020204" pitchFamily="34" charset="0"/>
              </a:rPr>
              <a:t> </a:t>
            </a:r>
            <a:r>
              <a:rPr lang="tr-TR" sz="1100" i="1" strike="noStrike" dirty="0">
                <a:effectLst/>
                <a:latin typeface="Noto Sans" panose="020B0502040504020204" pitchFamily="34" charset="0"/>
                <a:hlinkClick r:id="rId6">
                  <a:extLst>
                    <a:ext uri="{A12FA001-AC4F-418D-AE19-62706E023703}">
                      <ahyp:hlinkClr xmlns:ahyp="http://schemas.microsoft.com/office/drawing/2018/hyperlinkcolor" val="tx"/>
                    </a:ext>
                  </a:extLst>
                </a:hlinkClick>
              </a:rPr>
              <a:t>(2022)</a:t>
            </a:r>
            <a:r>
              <a:rPr lang="tr-TR" sz="1100" i="1" strike="noStrike" dirty="0">
                <a:latin typeface="Noto Sans" panose="020B0502040504020204" pitchFamily="34" charset="0"/>
              </a:rPr>
              <a:t>;22-26</a:t>
            </a:r>
            <a:br>
              <a:rPr lang="tr-TR" sz="1100" i="1" dirty="0">
                <a:effectLst/>
                <a:latin typeface="Noto Sans" panose="020B0502040504020204" pitchFamily="34" charset="0"/>
              </a:rPr>
            </a:br>
            <a:br>
              <a:rPr lang="en-US" sz="1100" i="1" dirty="0"/>
            </a:br>
            <a:endParaRPr lang="tr-TR" sz="1100" i="1" dirty="0"/>
          </a:p>
        </p:txBody>
      </p:sp>
    </p:spTree>
    <p:extLst>
      <p:ext uri="{BB962C8B-B14F-4D97-AF65-F5344CB8AC3E}">
        <p14:creationId xmlns:p14="http://schemas.microsoft.com/office/powerpoint/2010/main" val="3181537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8A9BD8-BBA4-3DD9-AE09-9D1ACA611F31}"/>
              </a:ext>
            </a:extLst>
          </p:cNvPr>
          <p:cNvSpPr>
            <a:spLocks noGrp="1"/>
          </p:cNvSpPr>
          <p:nvPr>
            <p:ph type="title"/>
          </p:nvPr>
        </p:nvSpPr>
        <p:spPr/>
        <p:txBody>
          <a:bodyPr>
            <a:normAutofit/>
          </a:bodyPr>
          <a:lstStyle/>
          <a:p>
            <a:endParaRPr lang="tr-TR" sz="1400" dirty="0">
              <a:latin typeface="+mn-lt"/>
            </a:endParaRPr>
          </a:p>
        </p:txBody>
      </p:sp>
      <p:pic>
        <p:nvPicPr>
          <p:cNvPr id="5" name="İçerik Yer Tutucusu 4">
            <a:extLst>
              <a:ext uri="{FF2B5EF4-FFF2-40B4-BE49-F238E27FC236}">
                <a16:creationId xmlns:a16="http://schemas.microsoft.com/office/drawing/2014/main" id="{57C4E11F-F924-6C3A-F0D9-B460DB190734}"/>
              </a:ext>
            </a:extLst>
          </p:cNvPr>
          <p:cNvPicPr>
            <a:picLocks noGrp="1" noChangeAspect="1"/>
          </p:cNvPicPr>
          <p:nvPr>
            <p:ph idx="1"/>
          </p:nvPr>
        </p:nvPicPr>
        <p:blipFill>
          <a:blip r:embed="rId3"/>
          <a:stretch>
            <a:fillRect/>
          </a:stretch>
        </p:blipFill>
        <p:spPr>
          <a:xfrm>
            <a:off x="838200" y="688739"/>
            <a:ext cx="5221605" cy="4351338"/>
          </a:xfrm>
        </p:spPr>
      </p:pic>
      <p:sp>
        <p:nvSpPr>
          <p:cNvPr id="7" name="Dikdörtgen: Köşeleri Yuvarlatılmış 6">
            <a:extLst>
              <a:ext uri="{FF2B5EF4-FFF2-40B4-BE49-F238E27FC236}">
                <a16:creationId xmlns:a16="http://schemas.microsoft.com/office/drawing/2014/main" id="{E3D3A4D5-35F8-C5EF-CB86-F84C9610C296}"/>
              </a:ext>
            </a:extLst>
          </p:cNvPr>
          <p:cNvSpPr/>
          <p:nvPr/>
        </p:nvSpPr>
        <p:spPr>
          <a:xfrm>
            <a:off x="708498" y="2014302"/>
            <a:ext cx="5387502" cy="10019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79D084DF-4B69-1063-FFC4-0B8D8A69EAA2}"/>
              </a:ext>
            </a:extLst>
          </p:cNvPr>
          <p:cNvSpPr txBox="1"/>
          <p:nvPr/>
        </p:nvSpPr>
        <p:spPr>
          <a:xfrm>
            <a:off x="7468853" y="6492875"/>
            <a:ext cx="4723147" cy="600164"/>
          </a:xfrm>
          <a:prstGeom prst="rect">
            <a:avLst/>
          </a:prstGeom>
          <a:noFill/>
        </p:spPr>
        <p:txBody>
          <a:bodyPr wrap="square">
            <a:spAutoFit/>
          </a:bodyPr>
          <a:lstStyle/>
          <a:p>
            <a:r>
              <a:rPr lang="tr-TR" sz="1100" i="1" dirty="0" err="1">
                <a:effectLst/>
                <a:latin typeface="Noto Sans" panose="020B0502040504020204" pitchFamily="34" charset="0"/>
              </a:rPr>
              <a:t>Rajeev</a:t>
            </a:r>
            <a:r>
              <a:rPr lang="tr-TR" sz="1100" i="1" dirty="0">
                <a:effectLst/>
                <a:latin typeface="Noto Sans" panose="020B0502040504020204" pitchFamily="34" charset="0"/>
              </a:rPr>
              <a:t> </a:t>
            </a:r>
            <a:r>
              <a:rPr lang="tr-TR" sz="1100" i="1" dirty="0" err="1">
                <a:effectLst/>
                <a:latin typeface="Noto Sans" panose="020B0502040504020204" pitchFamily="34" charset="0"/>
              </a:rPr>
              <a:t>Sharma</a:t>
            </a:r>
            <a:r>
              <a:rPr lang="tr-TR" sz="1100" i="1" dirty="0">
                <a:effectLst/>
                <a:latin typeface="Noto Sans" panose="020B0502040504020204" pitchFamily="34" charset="0"/>
              </a:rPr>
              <a:t> et al. </a:t>
            </a:r>
            <a:r>
              <a:rPr lang="en-US" sz="1100" i="1" strike="noStrike" dirty="0">
                <a:effectLst/>
                <a:latin typeface="Noto Sans" panose="020B0502040504020204" pitchFamily="34" charset="0"/>
                <a:hlinkClick r:id="rId4">
                  <a:extLst>
                    <a:ext uri="{A12FA001-AC4F-418D-AE19-62706E023703}">
                      <ahyp:hlinkClr xmlns:ahyp="http://schemas.microsoft.com/office/drawing/2018/hyperlinkcolor" val="tx"/>
                    </a:ext>
                  </a:extLst>
                </a:hlinkClick>
              </a:rPr>
              <a:t>Annapurna Journal of Health Sciences</a:t>
            </a:r>
            <a:r>
              <a:rPr lang="tr-TR" sz="1100" i="1" strike="noStrike" dirty="0">
                <a:effectLst/>
                <a:latin typeface="Noto Sans" panose="020B0502040504020204" pitchFamily="34" charset="0"/>
              </a:rPr>
              <a:t>.</a:t>
            </a:r>
            <a:r>
              <a:rPr lang="tr-TR" sz="1100" i="1" strike="noStrike" dirty="0">
                <a:latin typeface="Noto Sans" panose="020B0502040504020204" pitchFamily="34" charset="0"/>
              </a:rPr>
              <a:t> </a:t>
            </a:r>
            <a:r>
              <a:rPr lang="tr-TR" sz="1100" i="1" strike="noStrike" dirty="0">
                <a:effectLst/>
                <a:latin typeface="Noto Sans" panose="020B0502040504020204" pitchFamily="34" charset="0"/>
                <a:hlinkClick r:id="rId5">
                  <a:extLst>
                    <a:ext uri="{A12FA001-AC4F-418D-AE19-62706E023703}">
                      <ahyp:hlinkClr xmlns:ahyp="http://schemas.microsoft.com/office/drawing/2018/hyperlinkcolor" val="tx"/>
                    </a:ext>
                  </a:extLst>
                </a:hlinkClick>
              </a:rPr>
              <a:t>(2022)</a:t>
            </a:r>
            <a:r>
              <a:rPr lang="tr-TR" sz="1100" i="1" strike="noStrike" dirty="0">
                <a:latin typeface="Noto Sans" panose="020B0502040504020204" pitchFamily="34" charset="0"/>
              </a:rPr>
              <a:t>;22-26</a:t>
            </a:r>
            <a:br>
              <a:rPr lang="tr-TR" sz="1100" i="1" dirty="0">
                <a:effectLst/>
                <a:latin typeface="Noto Sans" panose="020B0502040504020204" pitchFamily="34" charset="0"/>
              </a:rPr>
            </a:br>
            <a:br>
              <a:rPr lang="en-US" sz="1100" i="1" dirty="0"/>
            </a:br>
            <a:endParaRPr lang="tr-TR" sz="1100" i="1" dirty="0"/>
          </a:p>
        </p:txBody>
      </p:sp>
    </p:spTree>
    <p:extLst>
      <p:ext uri="{BB962C8B-B14F-4D97-AF65-F5344CB8AC3E}">
        <p14:creationId xmlns:p14="http://schemas.microsoft.com/office/powerpoint/2010/main" val="338396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FC038D-2473-F3F6-7274-48FF1EA57331}"/>
              </a:ext>
            </a:extLst>
          </p:cNvPr>
          <p:cNvSpPr>
            <a:spLocks noGrp="1"/>
          </p:cNvSpPr>
          <p:nvPr>
            <p:ph type="title"/>
          </p:nvPr>
        </p:nvSpPr>
        <p:spPr/>
        <p:txBody>
          <a:bodyPr/>
          <a:lstStyle/>
          <a:p>
            <a:endParaRPr lang="tr-TR" dirty="0"/>
          </a:p>
        </p:txBody>
      </p:sp>
      <p:pic>
        <p:nvPicPr>
          <p:cNvPr id="7" name="Resim 6">
            <a:extLst>
              <a:ext uri="{FF2B5EF4-FFF2-40B4-BE49-F238E27FC236}">
                <a16:creationId xmlns:a16="http://schemas.microsoft.com/office/drawing/2014/main" id="{DDC5DF0A-B6F6-7821-2EA8-BD6345555B00}"/>
              </a:ext>
            </a:extLst>
          </p:cNvPr>
          <p:cNvPicPr>
            <a:picLocks noChangeAspect="1"/>
          </p:cNvPicPr>
          <p:nvPr/>
        </p:nvPicPr>
        <p:blipFill>
          <a:blip r:embed="rId3"/>
          <a:stretch>
            <a:fillRect/>
          </a:stretch>
        </p:blipFill>
        <p:spPr>
          <a:xfrm>
            <a:off x="838200" y="366713"/>
            <a:ext cx="7991475" cy="1323975"/>
          </a:xfrm>
          <a:prstGeom prst="rect">
            <a:avLst/>
          </a:prstGeom>
        </p:spPr>
      </p:pic>
      <p:sp>
        <p:nvSpPr>
          <p:cNvPr id="9" name="İçerik Yer Tutucusu 8">
            <a:extLst>
              <a:ext uri="{FF2B5EF4-FFF2-40B4-BE49-F238E27FC236}">
                <a16:creationId xmlns:a16="http://schemas.microsoft.com/office/drawing/2014/main" id="{DB12FC72-51A6-C5C9-49BE-1A462B2D1BFC}"/>
              </a:ext>
            </a:extLst>
          </p:cNvPr>
          <p:cNvSpPr>
            <a:spLocks noGrp="1"/>
          </p:cNvSpPr>
          <p:nvPr>
            <p:ph idx="1"/>
          </p:nvPr>
        </p:nvSpPr>
        <p:spPr/>
        <p:txBody>
          <a:bodyPr>
            <a:normAutofit fontScale="92500" lnSpcReduction="20000"/>
          </a:bodyPr>
          <a:lstStyle/>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endParaRPr lang="tr-TR" sz="1600" b="1" i="1" dirty="0"/>
          </a:p>
          <a:p>
            <a:pPr marL="0" indent="0">
              <a:buNone/>
            </a:pPr>
            <a:r>
              <a:rPr lang="tr-TR" sz="1400" b="1" i="1" dirty="0"/>
              <a:t>						</a:t>
            </a:r>
          </a:p>
          <a:p>
            <a:pPr marL="0" indent="0">
              <a:buNone/>
            </a:pPr>
            <a:r>
              <a:rPr lang="tr-TR" sz="1400" b="1" i="1" dirty="0"/>
              <a:t>							</a:t>
            </a:r>
          </a:p>
          <a:p>
            <a:pPr marL="0" indent="0">
              <a:buNone/>
            </a:pPr>
            <a:r>
              <a:rPr lang="tr-TR" sz="1400" i="1" dirty="0"/>
              <a:t>							  </a:t>
            </a:r>
            <a:r>
              <a:rPr lang="tr-TR" sz="1400" i="1" dirty="0" err="1"/>
              <a:t>Yu</a:t>
            </a:r>
            <a:r>
              <a:rPr lang="tr-TR" sz="1400" i="1" dirty="0"/>
              <a:t> </a:t>
            </a:r>
            <a:r>
              <a:rPr lang="tr-TR" sz="1400" i="1" dirty="0" err="1"/>
              <a:t>Ri</a:t>
            </a:r>
            <a:r>
              <a:rPr lang="tr-TR" sz="1400" i="1" dirty="0"/>
              <a:t> Kim et al. </a:t>
            </a:r>
            <a:r>
              <a:rPr lang="sv-SE" sz="1400" i="1" dirty="0"/>
              <a:t>Korean J Intern Med 2021;36:1181-1189</a:t>
            </a:r>
            <a:endParaRPr lang="tr-TR" sz="1400" i="1" dirty="0"/>
          </a:p>
        </p:txBody>
      </p:sp>
      <p:pic>
        <p:nvPicPr>
          <p:cNvPr id="11" name="Resim 10">
            <a:extLst>
              <a:ext uri="{FF2B5EF4-FFF2-40B4-BE49-F238E27FC236}">
                <a16:creationId xmlns:a16="http://schemas.microsoft.com/office/drawing/2014/main" id="{E66B3859-F2F3-A35E-C35F-086CAE0C7998}"/>
              </a:ext>
            </a:extLst>
          </p:cNvPr>
          <p:cNvPicPr>
            <a:picLocks noChangeAspect="1"/>
          </p:cNvPicPr>
          <p:nvPr/>
        </p:nvPicPr>
        <p:blipFill>
          <a:blip r:embed="rId4"/>
          <a:stretch>
            <a:fillRect/>
          </a:stretch>
        </p:blipFill>
        <p:spPr>
          <a:xfrm>
            <a:off x="823690" y="2001062"/>
            <a:ext cx="7424584" cy="3183782"/>
          </a:xfrm>
          <a:prstGeom prst="rect">
            <a:avLst/>
          </a:prstGeom>
        </p:spPr>
      </p:pic>
    </p:spTree>
    <p:extLst>
      <p:ext uri="{BB962C8B-B14F-4D97-AF65-F5344CB8AC3E}">
        <p14:creationId xmlns:p14="http://schemas.microsoft.com/office/powerpoint/2010/main" val="301893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3A550E-EC4D-EA32-85E6-464509757896}"/>
              </a:ext>
            </a:extLst>
          </p:cNvPr>
          <p:cNvSpPr>
            <a:spLocks noGrp="1"/>
          </p:cNvSpPr>
          <p:nvPr>
            <p:ph type="title"/>
          </p:nvPr>
        </p:nvSpPr>
        <p:spPr/>
        <p:txBody>
          <a:bodyPr>
            <a:normAutofit fontScale="90000"/>
          </a:bodyPr>
          <a:lstStyle/>
          <a:p>
            <a:br>
              <a:rPr lang="tr-TR" b="1" dirty="0">
                <a:solidFill>
                  <a:srgbClr val="C00000"/>
                </a:solidFill>
              </a:rPr>
            </a:br>
            <a:br>
              <a:rPr lang="tr-TR" b="1" dirty="0">
                <a:solidFill>
                  <a:srgbClr val="C00000"/>
                </a:solidFill>
              </a:rPr>
            </a:br>
            <a:r>
              <a:rPr lang="tr-TR" sz="4900" b="1" dirty="0">
                <a:solidFill>
                  <a:srgbClr val="C00000"/>
                </a:solidFill>
              </a:rPr>
              <a:t>Nötropeni Tanımı </a:t>
            </a:r>
            <a:br>
              <a:rPr lang="tr-TR" b="1" dirty="0">
                <a:solidFill>
                  <a:srgbClr val="C00000"/>
                </a:solidFill>
              </a:rPr>
            </a:br>
            <a:br>
              <a:rPr lang="tr-TR" b="1" dirty="0">
                <a:solidFill>
                  <a:srgbClr val="C00000"/>
                </a:solidFill>
              </a:rPr>
            </a:br>
            <a:br>
              <a:rPr lang="tr-TR" b="1" dirty="0"/>
            </a:br>
            <a:endParaRPr lang="tr-TR" dirty="0"/>
          </a:p>
        </p:txBody>
      </p:sp>
      <p:sp>
        <p:nvSpPr>
          <p:cNvPr id="3" name="İçerik Yer Tutucusu 2">
            <a:extLst>
              <a:ext uri="{FF2B5EF4-FFF2-40B4-BE49-F238E27FC236}">
                <a16:creationId xmlns:a16="http://schemas.microsoft.com/office/drawing/2014/main" id="{E635892D-C6FD-1830-D7AA-38209C5F39F9}"/>
              </a:ext>
            </a:extLst>
          </p:cNvPr>
          <p:cNvSpPr>
            <a:spLocks noGrp="1"/>
          </p:cNvSpPr>
          <p:nvPr>
            <p:ph idx="1"/>
          </p:nvPr>
        </p:nvSpPr>
        <p:spPr/>
        <p:txBody>
          <a:bodyPr/>
          <a:lstStyle/>
          <a:p>
            <a:r>
              <a:rPr lang="tr-TR"/>
              <a:t>MNS &lt;1500</a:t>
            </a:r>
            <a:r>
              <a:rPr lang="tr-TR" dirty="0"/>
              <a:t>/mm3</a:t>
            </a:r>
          </a:p>
          <a:p>
            <a:pPr marL="0" indent="0">
              <a:buNone/>
            </a:pPr>
            <a:endParaRPr lang="tr-TR" sz="2400" dirty="0">
              <a:solidFill>
                <a:srgbClr val="232323"/>
              </a:solidFill>
              <a:latin typeface="Noto Sans" panose="020B0502040504020204" pitchFamily="34" charset="0"/>
            </a:endParaRPr>
          </a:p>
        </p:txBody>
      </p:sp>
      <p:cxnSp>
        <p:nvCxnSpPr>
          <p:cNvPr id="4" name="Düz Bağlayıcı 3">
            <a:extLst>
              <a:ext uri="{FF2B5EF4-FFF2-40B4-BE49-F238E27FC236}">
                <a16:creationId xmlns:a16="http://schemas.microsoft.com/office/drawing/2014/main" id="{84353D48-89E1-6A40-3D75-6E76069C25DE}"/>
              </a:ext>
            </a:extLst>
          </p:cNvPr>
          <p:cNvCxnSpPr>
            <a:cxnSpLocks/>
          </p:cNvCxnSpPr>
          <p:nvPr/>
        </p:nvCxnSpPr>
        <p:spPr>
          <a:xfrm>
            <a:off x="838200" y="1100738"/>
            <a:ext cx="651591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Resim 5">
            <a:extLst>
              <a:ext uri="{FF2B5EF4-FFF2-40B4-BE49-F238E27FC236}">
                <a16:creationId xmlns:a16="http://schemas.microsoft.com/office/drawing/2014/main" id="{F0F47088-A49B-D4E4-66E7-00FA7622840A}"/>
              </a:ext>
            </a:extLst>
          </p:cNvPr>
          <p:cNvPicPr>
            <a:picLocks noChangeAspect="1"/>
          </p:cNvPicPr>
          <p:nvPr/>
        </p:nvPicPr>
        <p:blipFill>
          <a:blip r:embed="rId3"/>
          <a:stretch>
            <a:fillRect/>
          </a:stretch>
        </p:blipFill>
        <p:spPr>
          <a:xfrm>
            <a:off x="10682754" y="0"/>
            <a:ext cx="1478280" cy="1481850"/>
          </a:xfrm>
          <a:prstGeom prst="rect">
            <a:avLst/>
          </a:prstGeom>
        </p:spPr>
      </p:pic>
      <p:pic>
        <p:nvPicPr>
          <p:cNvPr id="7" name="Resim 6">
            <a:extLst>
              <a:ext uri="{FF2B5EF4-FFF2-40B4-BE49-F238E27FC236}">
                <a16:creationId xmlns:a16="http://schemas.microsoft.com/office/drawing/2014/main" id="{666DB39C-677B-AC8C-0DA3-E6869F7C11E4}"/>
              </a:ext>
            </a:extLst>
          </p:cNvPr>
          <p:cNvPicPr>
            <a:picLocks noChangeAspect="1"/>
          </p:cNvPicPr>
          <p:nvPr/>
        </p:nvPicPr>
        <p:blipFill>
          <a:blip r:embed="rId4"/>
          <a:stretch>
            <a:fillRect/>
          </a:stretch>
        </p:blipFill>
        <p:spPr>
          <a:xfrm>
            <a:off x="10406063" y="6426200"/>
            <a:ext cx="1785938" cy="457200"/>
          </a:xfrm>
          <a:prstGeom prst="rect">
            <a:avLst/>
          </a:prstGeom>
        </p:spPr>
      </p:pic>
      <p:pic>
        <p:nvPicPr>
          <p:cNvPr id="13" name="Resim 12">
            <a:extLst>
              <a:ext uri="{FF2B5EF4-FFF2-40B4-BE49-F238E27FC236}">
                <a16:creationId xmlns:a16="http://schemas.microsoft.com/office/drawing/2014/main" id="{83EBBD13-FEB1-3F3A-2DAC-6EDFEF6ADDD7}"/>
              </a:ext>
            </a:extLst>
          </p:cNvPr>
          <p:cNvPicPr>
            <a:picLocks noChangeAspect="1"/>
          </p:cNvPicPr>
          <p:nvPr/>
        </p:nvPicPr>
        <p:blipFill>
          <a:blip r:embed="rId5"/>
          <a:stretch>
            <a:fillRect/>
          </a:stretch>
        </p:blipFill>
        <p:spPr>
          <a:xfrm>
            <a:off x="1002220" y="2351800"/>
            <a:ext cx="9858375" cy="1371600"/>
          </a:xfrm>
          <a:prstGeom prst="rect">
            <a:avLst/>
          </a:prstGeom>
        </p:spPr>
      </p:pic>
      <p:pic>
        <p:nvPicPr>
          <p:cNvPr id="17" name="Resim 16">
            <a:extLst>
              <a:ext uri="{FF2B5EF4-FFF2-40B4-BE49-F238E27FC236}">
                <a16:creationId xmlns:a16="http://schemas.microsoft.com/office/drawing/2014/main" id="{EE1FD44E-9DEE-7ED4-510F-242D33AD6124}"/>
              </a:ext>
            </a:extLst>
          </p:cNvPr>
          <p:cNvPicPr>
            <a:picLocks noChangeAspect="1"/>
          </p:cNvPicPr>
          <p:nvPr/>
        </p:nvPicPr>
        <p:blipFill>
          <a:blip r:embed="rId6"/>
          <a:stretch>
            <a:fillRect/>
          </a:stretch>
        </p:blipFill>
        <p:spPr>
          <a:xfrm>
            <a:off x="1131189" y="3792894"/>
            <a:ext cx="1809750" cy="771525"/>
          </a:xfrm>
          <a:prstGeom prst="rect">
            <a:avLst/>
          </a:prstGeom>
        </p:spPr>
      </p:pic>
      <p:pic>
        <p:nvPicPr>
          <p:cNvPr id="19" name="Resim 18">
            <a:extLst>
              <a:ext uri="{FF2B5EF4-FFF2-40B4-BE49-F238E27FC236}">
                <a16:creationId xmlns:a16="http://schemas.microsoft.com/office/drawing/2014/main" id="{C9B2D441-F96A-32DF-5DE0-C1CE4F0A93C7}"/>
              </a:ext>
            </a:extLst>
          </p:cNvPr>
          <p:cNvPicPr>
            <a:picLocks noChangeAspect="1"/>
          </p:cNvPicPr>
          <p:nvPr/>
        </p:nvPicPr>
        <p:blipFill>
          <a:blip r:embed="rId7"/>
          <a:stretch>
            <a:fillRect/>
          </a:stretch>
        </p:blipFill>
        <p:spPr>
          <a:xfrm>
            <a:off x="1183005" y="4502150"/>
            <a:ext cx="2476500" cy="685800"/>
          </a:xfrm>
          <a:prstGeom prst="rect">
            <a:avLst/>
          </a:prstGeom>
        </p:spPr>
      </p:pic>
      <p:sp>
        <p:nvSpPr>
          <p:cNvPr id="20" name="Dikdörtgen: Köşeleri Yuvarlatılmış 19">
            <a:extLst>
              <a:ext uri="{FF2B5EF4-FFF2-40B4-BE49-F238E27FC236}">
                <a16:creationId xmlns:a16="http://schemas.microsoft.com/office/drawing/2014/main" id="{568CE88D-5EB1-837B-FDEC-361B7A05B2CA}"/>
              </a:ext>
            </a:extLst>
          </p:cNvPr>
          <p:cNvSpPr/>
          <p:nvPr/>
        </p:nvSpPr>
        <p:spPr>
          <a:xfrm>
            <a:off x="6949440" y="2258568"/>
            <a:ext cx="3831336" cy="1462532"/>
          </a:xfrm>
          <a:prstGeom prst="round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a:extLst>
              <a:ext uri="{FF2B5EF4-FFF2-40B4-BE49-F238E27FC236}">
                <a16:creationId xmlns:a16="http://schemas.microsoft.com/office/drawing/2014/main" id="{F4FE4A97-8F49-5AB1-22E5-0A3377CA38E2}"/>
              </a:ext>
            </a:extLst>
          </p:cNvPr>
          <p:cNvPicPr>
            <a:picLocks noChangeAspect="1"/>
          </p:cNvPicPr>
          <p:nvPr/>
        </p:nvPicPr>
        <p:blipFill>
          <a:blip r:embed="rId8"/>
          <a:stretch>
            <a:fillRect/>
          </a:stretch>
        </p:blipFill>
        <p:spPr>
          <a:xfrm>
            <a:off x="7354111" y="3721100"/>
            <a:ext cx="2971800" cy="2933700"/>
          </a:xfrm>
          <a:prstGeom prst="rect">
            <a:avLst/>
          </a:prstGeom>
        </p:spPr>
      </p:pic>
    </p:spTree>
    <p:extLst>
      <p:ext uri="{BB962C8B-B14F-4D97-AF65-F5344CB8AC3E}">
        <p14:creationId xmlns:p14="http://schemas.microsoft.com/office/powerpoint/2010/main" val="251171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C330F8-3060-E11A-7FAB-0EED59F965CC}"/>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0A081DEF-1130-0AFE-2855-D60F3350C5D2}"/>
              </a:ext>
            </a:extLst>
          </p:cNvPr>
          <p:cNvPicPr>
            <a:picLocks noGrp="1" noChangeAspect="1"/>
          </p:cNvPicPr>
          <p:nvPr>
            <p:ph idx="1"/>
          </p:nvPr>
        </p:nvPicPr>
        <p:blipFill>
          <a:blip r:embed="rId3"/>
          <a:stretch>
            <a:fillRect/>
          </a:stretch>
        </p:blipFill>
        <p:spPr>
          <a:xfrm>
            <a:off x="761393" y="1841956"/>
            <a:ext cx="7867650" cy="2762250"/>
          </a:xfrm>
        </p:spPr>
      </p:pic>
      <p:sp>
        <p:nvSpPr>
          <p:cNvPr id="7" name="Metin kutusu 6">
            <a:extLst>
              <a:ext uri="{FF2B5EF4-FFF2-40B4-BE49-F238E27FC236}">
                <a16:creationId xmlns:a16="http://schemas.microsoft.com/office/drawing/2014/main" id="{B5E33E94-82E7-D4F6-A542-3B2EDCC4C655}"/>
              </a:ext>
            </a:extLst>
          </p:cNvPr>
          <p:cNvSpPr txBox="1"/>
          <p:nvPr/>
        </p:nvSpPr>
        <p:spPr>
          <a:xfrm>
            <a:off x="6096000" y="5850235"/>
            <a:ext cx="6094378" cy="584775"/>
          </a:xfrm>
          <a:prstGeom prst="rect">
            <a:avLst/>
          </a:prstGeom>
          <a:noFill/>
        </p:spPr>
        <p:txBody>
          <a:bodyPr wrap="square">
            <a:spAutoFit/>
          </a:bodyPr>
          <a:lstStyle/>
          <a:p>
            <a:pPr marL="0" indent="0">
              <a:buNone/>
            </a:pPr>
            <a:r>
              <a:rPr lang="tr-TR" sz="1600" i="1" dirty="0"/>
              <a:t>							  </a:t>
            </a:r>
            <a:r>
              <a:rPr lang="tr-TR" sz="1600" i="1" dirty="0" err="1"/>
              <a:t>Yu</a:t>
            </a:r>
            <a:r>
              <a:rPr lang="tr-TR" sz="1600" i="1" dirty="0"/>
              <a:t> </a:t>
            </a:r>
            <a:r>
              <a:rPr lang="tr-TR" sz="1600" i="1" dirty="0" err="1"/>
              <a:t>Ri</a:t>
            </a:r>
            <a:r>
              <a:rPr lang="tr-TR" sz="1600" i="1" dirty="0"/>
              <a:t> Kim et al. </a:t>
            </a:r>
            <a:r>
              <a:rPr lang="sv-SE" sz="1600" i="1" dirty="0"/>
              <a:t>Korean J Intern Med 2021;36:1181-1189</a:t>
            </a:r>
            <a:endParaRPr lang="tr-TR" sz="1600" i="1" dirty="0"/>
          </a:p>
        </p:txBody>
      </p:sp>
    </p:spTree>
    <p:extLst>
      <p:ext uri="{BB962C8B-B14F-4D97-AF65-F5344CB8AC3E}">
        <p14:creationId xmlns:p14="http://schemas.microsoft.com/office/powerpoint/2010/main" val="232466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37C206-5C1D-FF77-9BDC-19D6B927D5AC}"/>
              </a:ext>
            </a:extLst>
          </p:cNvPr>
          <p:cNvSpPr>
            <a:spLocks noGrp="1"/>
          </p:cNvSpPr>
          <p:nvPr>
            <p:ph type="title"/>
          </p:nvPr>
        </p:nvSpPr>
        <p:spPr/>
        <p:txBody>
          <a:bodyPr>
            <a:normAutofit fontScale="90000"/>
          </a:bodyPr>
          <a:lstStyle/>
          <a:p>
            <a:br>
              <a:rPr lang="tr-TR" b="1" dirty="0">
                <a:solidFill>
                  <a:srgbClr val="C00000"/>
                </a:solidFill>
              </a:rPr>
            </a:br>
            <a:r>
              <a:rPr lang="tr-TR" b="1" dirty="0">
                <a:solidFill>
                  <a:srgbClr val="C00000"/>
                </a:solidFill>
              </a:rPr>
              <a:t>Sonuç</a:t>
            </a:r>
            <a:br>
              <a:rPr lang="tr-TR" b="1" dirty="0">
                <a:solidFill>
                  <a:srgbClr val="C00000"/>
                </a:solidFill>
              </a:rPr>
            </a:br>
            <a:br>
              <a:rPr lang="tr-TR" b="1" dirty="0">
                <a:solidFill>
                  <a:srgbClr val="C00000"/>
                </a:solidFill>
              </a:rPr>
            </a:br>
            <a:endParaRPr lang="tr-TR" b="1" dirty="0">
              <a:solidFill>
                <a:srgbClr val="C00000"/>
              </a:solidFill>
            </a:endParaRPr>
          </a:p>
        </p:txBody>
      </p:sp>
      <p:sp>
        <p:nvSpPr>
          <p:cNvPr id="3" name="İçerik Yer Tutucusu 2">
            <a:extLst>
              <a:ext uri="{FF2B5EF4-FFF2-40B4-BE49-F238E27FC236}">
                <a16:creationId xmlns:a16="http://schemas.microsoft.com/office/drawing/2014/main" id="{92A05593-C949-F097-542F-30013686E840}"/>
              </a:ext>
            </a:extLst>
          </p:cNvPr>
          <p:cNvSpPr>
            <a:spLocks noGrp="1"/>
          </p:cNvSpPr>
          <p:nvPr>
            <p:ph idx="1"/>
          </p:nvPr>
        </p:nvSpPr>
        <p:spPr/>
        <p:txBody>
          <a:bodyPr>
            <a:normAutofit/>
          </a:bodyPr>
          <a:lstStyle/>
          <a:p>
            <a:pPr>
              <a:buFont typeface="Wingdings" panose="05000000000000000000" pitchFamily="2" charset="2"/>
              <a:buChar char="ü"/>
            </a:pPr>
            <a:r>
              <a:rPr lang="tr-TR" b="1" dirty="0"/>
              <a:t>G-</a:t>
            </a:r>
            <a:r>
              <a:rPr lang="tr-TR" b="1" dirty="0" err="1"/>
              <a:t>CSF’ler</a:t>
            </a:r>
            <a:r>
              <a:rPr lang="tr-TR" dirty="0"/>
              <a:t>, CIN ve FN riskini azaltmada etkili ve güvenilir ajanlardır.</a:t>
            </a:r>
          </a:p>
          <a:p>
            <a:pPr>
              <a:buFont typeface="Wingdings" panose="05000000000000000000" pitchFamily="2" charset="2"/>
              <a:buChar char="ü"/>
            </a:pPr>
            <a:r>
              <a:rPr lang="tr-TR" b="1" dirty="0"/>
              <a:t>Primer profilaksi</a:t>
            </a:r>
            <a:r>
              <a:rPr lang="tr-TR" dirty="0"/>
              <a:t>, FN riski ≥%20 veya ek risk faktörleri varsa orta riskli (%10–20) hastalarda öncelikli tercih edilmelidir.</a:t>
            </a:r>
          </a:p>
          <a:p>
            <a:pPr>
              <a:buFont typeface="Wingdings" panose="05000000000000000000" pitchFamily="2" charset="2"/>
              <a:buChar char="ü"/>
            </a:pPr>
            <a:r>
              <a:rPr lang="tr-TR" dirty="0"/>
              <a:t> </a:t>
            </a:r>
            <a:r>
              <a:rPr lang="tr-TR" b="1" dirty="0"/>
              <a:t>Sekonder profilaksi</a:t>
            </a:r>
            <a:r>
              <a:rPr lang="tr-TR" dirty="0"/>
              <a:t>, önceki kürde FN gelişmiş hastalarda, doz azaltımı yerine tedavi etkinliğini korumak için önerilir.</a:t>
            </a:r>
          </a:p>
          <a:p>
            <a:pPr>
              <a:buFont typeface="Wingdings" panose="05000000000000000000" pitchFamily="2" charset="2"/>
              <a:buChar char="ü"/>
            </a:pPr>
            <a:r>
              <a:rPr lang="tr-TR" b="1" dirty="0"/>
              <a:t>Kısa etkili ajanlar (</a:t>
            </a:r>
            <a:r>
              <a:rPr lang="tr-TR" b="1" dirty="0" err="1"/>
              <a:t>filgrastim</a:t>
            </a:r>
            <a:r>
              <a:rPr lang="tr-TR" b="1" dirty="0"/>
              <a:t>)</a:t>
            </a:r>
            <a:r>
              <a:rPr lang="tr-TR" dirty="0"/>
              <a:t> günlük uygulama gerektirirken, </a:t>
            </a:r>
            <a:r>
              <a:rPr lang="tr-TR" b="1" dirty="0"/>
              <a:t>uzun etkili ajanlar (</a:t>
            </a:r>
            <a:r>
              <a:rPr lang="tr-TR" b="1" dirty="0" err="1"/>
              <a:t>pegfilgrastim</a:t>
            </a:r>
            <a:r>
              <a:rPr lang="tr-TR" b="1" dirty="0"/>
              <a:t>, </a:t>
            </a:r>
            <a:r>
              <a:rPr lang="tr-TR" b="1" dirty="0" err="1"/>
              <a:t>lipegfilgrastim</a:t>
            </a:r>
            <a:r>
              <a:rPr lang="tr-TR" b="1" dirty="0"/>
              <a:t>)</a:t>
            </a:r>
            <a:r>
              <a:rPr lang="tr-TR" dirty="0"/>
              <a:t> tek dozla etkili koruma sağlar.</a:t>
            </a:r>
          </a:p>
        </p:txBody>
      </p:sp>
      <p:cxnSp>
        <p:nvCxnSpPr>
          <p:cNvPr id="4" name="Düz Bağlayıcı 3">
            <a:extLst>
              <a:ext uri="{FF2B5EF4-FFF2-40B4-BE49-F238E27FC236}">
                <a16:creationId xmlns:a16="http://schemas.microsoft.com/office/drawing/2014/main" id="{E04D9C7D-6F07-ADE6-A0ED-4CC1EC03FCDE}"/>
              </a:ext>
            </a:extLst>
          </p:cNvPr>
          <p:cNvCxnSpPr>
            <a:cxnSpLocks/>
          </p:cNvCxnSpPr>
          <p:nvPr/>
        </p:nvCxnSpPr>
        <p:spPr>
          <a:xfrm>
            <a:off x="838200" y="1003893"/>
            <a:ext cx="905483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702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2C033F-3CFE-FFE8-9EAA-E497CEFFD00D}"/>
              </a:ext>
            </a:extLst>
          </p:cNvPr>
          <p:cNvSpPr>
            <a:spLocks noGrp="1"/>
          </p:cNvSpPr>
          <p:nvPr>
            <p:ph type="title"/>
          </p:nvPr>
        </p:nvSpPr>
        <p:spPr/>
        <p:txBody>
          <a:bodyPr>
            <a:normAutofit fontScale="90000"/>
          </a:bodyPr>
          <a:lstStyle/>
          <a:p>
            <a:br>
              <a:rPr lang="tr-TR" b="1" dirty="0">
                <a:solidFill>
                  <a:srgbClr val="C00000"/>
                </a:solidFill>
              </a:rPr>
            </a:br>
            <a:br>
              <a:rPr lang="tr-TR" b="1" dirty="0">
                <a:solidFill>
                  <a:srgbClr val="C00000"/>
                </a:solidFill>
              </a:rPr>
            </a:br>
            <a:r>
              <a:rPr lang="tr-TR" b="1" dirty="0">
                <a:solidFill>
                  <a:srgbClr val="C00000"/>
                </a:solidFill>
              </a:rPr>
              <a:t>Sonuç</a:t>
            </a:r>
            <a:br>
              <a:rPr lang="tr-TR" b="1" dirty="0">
                <a:solidFill>
                  <a:srgbClr val="C00000"/>
                </a:solidFill>
              </a:rPr>
            </a:br>
            <a:br>
              <a:rPr lang="tr-TR" b="1" dirty="0">
                <a:solidFill>
                  <a:srgbClr val="C00000"/>
                </a:solidFill>
              </a:rPr>
            </a:br>
            <a:br>
              <a:rPr lang="tr-TR" b="1" dirty="0">
                <a:solidFill>
                  <a:srgbClr val="C00000"/>
                </a:solidFill>
              </a:rPr>
            </a:br>
            <a:endParaRPr lang="tr-TR" dirty="0"/>
          </a:p>
        </p:txBody>
      </p:sp>
      <p:sp>
        <p:nvSpPr>
          <p:cNvPr id="3" name="İçerik Yer Tutucusu 2">
            <a:extLst>
              <a:ext uri="{FF2B5EF4-FFF2-40B4-BE49-F238E27FC236}">
                <a16:creationId xmlns:a16="http://schemas.microsoft.com/office/drawing/2014/main" id="{BD39726B-89F2-7B79-AC5B-817ECB46266D}"/>
              </a:ext>
            </a:extLst>
          </p:cNvPr>
          <p:cNvSpPr>
            <a:spLocks noGrp="1"/>
          </p:cNvSpPr>
          <p:nvPr>
            <p:ph idx="1"/>
          </p:nvPr>
        </p:nvSpPr>
        <p:spPr/>
        <p:txBody>
          <a:bodyPr/>
          <a:lstStyle/>
          <a:p>
            <a:pPr>
              <a:buFont typeface="Wingdings" panose="05000000000000000000" pitchFamily="2" charset="2"/>
              <a:buChar char="ü"/>
            </a:pPr>
            <a:r>
              <a:rPr lang="tr-TR" dirty="0"/>
              <a:t> Sağkalım, sepsis riski açısından kısa ve uzun etkili G-</a:t>
            </a:r>
            <a:r>
              <a:rPr lang="tr-TR" dirty="0" err="1"/>
              <a:t>CSF’ler</a:t>
            </a:r>
            <a:r>
              <a:rPr lang="tr-TR" dirty="0"/>
              <a:t> arasında </a:t>
            </a:r>
            <a:r>
              <a:rPr lang="tr-TR" b="1" dirty="0"/>
              <a:t>anlamlı fark yoktur</a:t>
            </a:r>
            <a:r>
              <a:rPr lang="tr-TR" dirty="0"/>
              <a:t>. </a:t>
            </a:r>
          </a:p>
          <a:p>
            <a:pPr>
              <a:buFont typeface="Wingdings" panose="05000000000000000000" pitchFamily="2" charset="2"/>
              <a:buChar char="ü"/>
            </a:pPr>
            <a:r>
              <a:rPr lang="tr-TR" dirty="0"/>
              <a:t>Seçim; </a:t>
            </a:r>
            <a:r>
              <a:rPr lang="tr-TR" b="1" dirty="0"/>
              <a:t>uygulama kolaylığı</a:t>
            </a:r>
            <a:r>
              <a:rPr lang="tr-TR" dirty="0"/>
              <a:t>, </a:t>
            </a:r>
            <a:r>
              <a:rPr lang="tr-TR" b="1" dirty="0"/>
              <a:t>hasta uyumu</a:t>
            </a:r>
            <a:r>
              <a:rPr lang="tr-TR" dirty="0"/>
              <a:t> ve </a:t>
            </a:r>
            <a:r>
              <a:rPr lang="tr-TR" b="1" dirty="0"/>
              <a:t>maliyet</a:t>
            </a:r>
            <a:r>
              <a:rPr lang="tr-TR" dirty="0"/>
              <a:t> gibi faktörlere göre bireyselleştirilmelidir.</a:t>
            </a:r>
          </a:p>
          <a:p>
            <a:pPr>
              <a:buFont typeface="Wingdings" panose="05000000000000000000" pitchFamily="2" charset="2"/>
              <a:buChar char="ü"/>
            </a:pPr>
            <a:r>
              <a:rPr lang="tr-TR" dirty="0"/>
              <a:t> </a:t>
            </a:r>
            <a:r>
              <a:rPr lang="tr-TR" b="1" dirty="0"/>
              <a:t>Uygun hasta seçimi ve zamanında profilaksi</a:t>
            </a:r>
            <a:r>
              <a:rPr lang="tr-TR" dirty="0"/>
              <a:t>, sadece </a:t>
            </a:r>
            <a:r>
              <a:rPr lang="tr-TR" dirty="0" err="1"/>
              <a:t>FN’yi</a:t>
            </a:r>
            <a:r>
              <a:rPr lang="tr-TR" dirty="0"/>
              <a:t> önlemekle kalmaz, aynı zamanda kemoterapi etkinliğini sürdürür ve hastaneye yatışları azaltır.</a:t>
            </a:r>
          </a:p>
          <a:p>
            <a:endParaRPr lang="tr-TR" dirty="0"/>
          </a:p>
        </p:txBody>
      </p:sp>
      <p:cxnSp>
        <p:nvCxnSpPr>
          <p:cNvPr id="4" name="Düz Bağlayıcı 3">
            <a:extLst>
              <a:ext uri="{FF2B5EF4-FFF2-40B4-BE49-F238E27FC236}">
                <a16:creationId xmlns:a16="http://schemas.microsoft.com/office/drawing/2014/main" id="{146F8CB9-4813-9BC7-0B00-84CB9C4ED185}"/>
              </a:ext>
            </a:extLst>
          </p:cNvPr>
          <p:cNvCxnSpPr>
            <a:cxnSpLocks/>
          </p:cNvCxnSpPr>
          <p:nvPr/>
        </p:nvCxnSpPr>
        <p:spPr>
          <a:xfrm>
            <a:off x="838200" y="1003893"/>
            <a:ext cx="905483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6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0824C7-B146-347C-19C8-759B726B28E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343FCB2-A35F-5E1D-B3A4-DDBB4EAFE4C4}"/>
              </a:ext>
            </a:extLst>
          </p:cNvPr>
          <p:cNvSpPr>
            <a:spLocks noGrp="1"/>
          </p:cNvSpPr>
          <p:nvPr>
            <p:ph idx="1"/>
          </p:nvPr>
        </p:nvSpPr>
        <p:spPr/>
        <p:txBody>
          <a:bodyPr/>
          <a:lstStyle/>
          <a:p>
            <a:endParaRPr lang="tr-TR" dirty="0"/>
          </a:p>
          <a:p>
            <a:endParaRPr lang="tr-TR" dirty="0"/>
          </a:p>
          <a:p>
            <a:endParaRPr lang="tr-TR"/>
          </a:p>
          <a:p>
            <a:endParaRPr lang="tr-TR"/>
          </a:p>
          <a:p>
            <a:endParaRPr lang="tr-TR"/>
          </a:p>
          <a:p>
            <a:pPr marL="3657600" lvl="8" indent="0">
              <a:buNone/>
            </a:pPr>
            <a:r>
              <a:rPr lang="tr-TR"/>
              <a:t>                        </a:t>
            </a:r>
            <a:r>
              <a:rPr lang="tr-TR" b="1">
                <a:solidFill>
                  <a:srgbClr val="FF0000"/>
                </a:solidFill>
              </a:rPr>
              <a:t> </a:t>
            </a:r>
            <a:r>
              <a:rPr lang="tr-TR" sz="2400" b="1">
                <a:solidFill>
                  <a:srgbClr val="FF0000"/>
                </a:solidFill>
              </a:rPr>
              <a:t>Teşekkürler..</a:t>
            </a:r>
            <a:endParaRPr lang="tr-TR" b="1" dirty="0">
              <a:solidFill>
                <a:srgbClr val="FF0000"/>
              </a:solidFill>
            </a:endParaRPr>
          </a:p>
        </p:txBody>
      </p:sp>
      <p:pic>
        <p:nvPicPr>
          <p:cNvPr id="1026" name="Picture 2" descr="Mustafa Kemal Atatürk, Portre Siyah Beyaz 26">
            <a:extLst>
              <a:ext uri="{FF2B5EF4-FFF2-40B4-BE49-F238E27FC236}">
                <a16:creationId xmlns:a16="http://schemas.microsoft.com/office/drawing/2014/main" id="{29D588AC-45F4-7C85-4A9C-532D5DEFC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30" y="1027906"/>
            <a:ext cx="5415153"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83EDB4-CA29-3CB7-A0B7-7AB968BC5903}"/>
              </a:ext>
            </a:extLst>
          </p:cNvPr>
          <p:cNvSpPr>
            <a:spLocks noGrp="1"/>
          </p:cNvSpPr>
          <p:nvPr>
            <p:ph type="title"/>
          </p:nvPr>
        </p:nvSpPr>
        <p:spPr/>
        <p:txBody>
          <a:bodyPr/>
          <a:lstStyle/>
          <a:p>
            <a:r>
              <a:rPr lang="tr-TR" b="1" dirty="0">
                <a:solidFill>
                  <a:srgbClr val="C00000"/>
                </a:solidFill>
              </a:rPr>
              <a:t>Nötropeni Nedenleri</a:t>
            </a:r>
            <a:br>
              <a:rPr lang="tr-TR" b="1" dirty="0">
                <a:solidFill>
                  <a:srgbClr val="C00000"/>
                </a:solidFill>
              </a:rPr>
            </a:br>
            <a:endParaRPr lang="tr-TR" b="1" dirty="0">
              <a:solidFill>
                <a:srgbClr val="C00000"/>
              </a:solidFill>
            </a:endParaRPr>
          </a:p>
        </p:txBody>
      </p:sp>
      <p:cxnSp>
        <p:nvCxnSpPr>
          <p:cNvPr id="4" name="Düz Bağlayıcı 3">
            <a:extLst>
              <a:ext uri="{FF2B5EF4-FFF2-40B4-BE49-F238E27FC236}">
                <a16:creationId xmlns:a16="http://schemas.microsoft.com/office/drawing/2014/main" id="{93F77679-DE7E-38FD-427A-CCAD30F8B5A6}"/>
              </a:ext>
            </a:extLst>
          </p:cNvPr>
          <p:cNvCxnSpPr>
            <a:cxnSpLocks/>
          </p:cNvCxnSpPr>
          <p:nvPr/>
        </p:nvCxnSpPr>
        <p:spPr>
          <a:xfrm flipV="1">
            <a:off x="838200" y="1027907"/>
            <a:ext cx="10515600" cy="2203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İçerik Yer Tutucusu 9">
            <a:extLst>
              <a:ext uri="{FF2B5EF4-FFF2-40B4-BE49-F238E27FC236}">
                <a16:creationId xmlns:a16="http://schemas.microsoft.com/office/drawing/2014/main" id="{7C167321-DFD1-AF50-B019-F9A47E7A39D7}"/>
              </a:ext>
            </a:extLst>
          </p:cNvPr>
          <p:cNvPicPr>
            <a:picLocks noGrp="1" noChangeAspect="1"/>
          </p:cNvPicPr>
          <p:nvPr>
            <p:ph idx="1"/>
          </p:nvPr>
        </p:nvPicPr>
        <p:blipFill>
          <a:blip r:embed="rId3"/>
          <a:stretch>
            <a:fillRect/>
          </a:stretch>
        </p:blipFill>
        <p:spPr>
          <a:xfrm>
            <a:off x="838200" y="1330123"/>
            <a:ext cx="7096760" cy="5162752"/>
          </a:xfrm>
          <a:prstGeom prst="rect">
            <a:avLst/>
          </a:prstGeom>
        </p:spPr>
      </p:pic>
    </p:spTree>
    <p:extLst>
      <p:ext uri="{BB962C8B-B14F-4D97-AF65-F5344CB8AC3E}">
        <p14:creationId xmlns:p14="http://schemas.microsoft.com/office/powerpoint/2010/main" val="39805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3B32CC-0E2E-99A5-D909-C9B40391423F}"/>
              </a:ext>
            </a:extLst>
          </p:cNvPr>
          <p:cNvSpPr>
            <a:spLocks noGrp="1"/>
          </p:cNvSpPr>
          <p:nvPr>
            <p:ph type="title"/>
          </p:nvPr>
        </p:nvSpPr>
        <p:spPr/>
        <p:txBody>
          <a:bodyPr>
            <a:normAutofit/>
          </a:bodyPr>
          <a:lstStyle/>
          <a:p>
            <a:endParaRPr lang="tr-TR" sz="1800" dirty="0">
              <a:latin typeface="+mn-lt"/>
            </a:endParaRPr>
          </a:p>
        </p:txBody>
      </p:sp>
      <p:pic>
        <p:nvPicPr>
          <p:cNvPr id="5" name="İçerik Yer Tutucusu 4">
            <a:extLst>
              <a:ext uri="{FF2B5EF4-FFF2-40B4-BE49-F238E27FC236}">
                <a16:creationId xmlns:a16="http://schemas.microsoft.com/office/drawing/2014/main" id="{73BEA761-97A6-A5A7-124B-89B05203BA76}"/>
              </a:ext>
            </a:extLst>
          </p:cNvPr>
          <p:cNvPicPr>
            <a:picLocks noGrp="1" noChangeAspect="1"/>
          </p:cNvPicPr>
          <p:nvPr>
            <p:ph idx="1"/>
          </p:nvPr>
        </p:nvPicPr>
        <p:blipFill>
          <a:blip r:embed="rId3"/>
          <a:stretch>
            <a:fillRect/>
          </a:stretch>
        </p:blipFill>
        <p:spPr>
          <a:xfrm>
            <a:off x="838200" y="1134745"/>
            <a:ext cx="9072200" cy="4351338"/>
          </a:xfrm>
        </p:spPr>
      </p:pic>
      <p:sp>
        <p:nvSpPr>
          <p:cNvPr id="4" name="Metin kutusu 3">
            <a:extLst>
              <a:ext uri="{FF2B5EF4-FFF2-40B4-BE49-F238E27FC236}">
                <a16:creationId xmlns:a16="http://schemas.microsoft.com/office/drawing/2014/main" id="{EDA336F1-353A-C0CA-5372-815C0AE677E3}"/>
              </a:ext>
            </a:extLst>
          </p:cNvPr>
          <p:cNvSpPr txBox="1"/>
          <p:nvPr/>
        </p:nvSpPr>
        <p:spPr>
          <a:xfrm>
            <a:off x="6913935" y="6338986"/>
            <a:ext cx="5269959" cy="307777"/>
          </a:xfrm>
          <a:prstGeom prst="rect">
            <a:avLst/>
          </a:prstGeom>
          <a:noFill/>
        </p:spPr>
        <p:txBody>
          <a:bodyPr wrap="square">
            <a:spAutoFit/>
          </a:bodyPr>
          <a:lstStyle/>
          <a:p>
            <a:r>
              <a:rPr lang="tr-TR" sz="1400" i="0" strike="noStrike" dirty="0">
                <a:effectLst/>
              </a:rPr>
              <a:t>Michael C </a:t>
            </a:r>
            <a:r>
              <a:rPr lang="tr-TR" sz="1400" i="0" strike="noStrike" dirty="0" err="1">
                <a:effectLst/>
              </a:rPr>
              <a:t>Mackey</a:t>
            </a:r>
            <a:r>
              <a:rPr lang="tr-TR" sz="1400" i="0" strike="noStrike" dirty="0">
                <a:effectLst/>
              </a:rPr>
              <a:t> et al. </a:t>
            </a:r>
            <a:r>
              <a:rPr lang="tr-TR" sz="1400" i="0" strike="noStrike" dirty="0" err="1">
                <a:effectLst/>
              </a:rPr>
              <a:t>Br</a:t>
            </a:r>
            <a:r>
              <a:rPr lang="tr-TR" sz="1400" i="0" strike="noStrike" dirty="0">
                <a:effectLst/>
              </a:rPr>
              <a:t> J </a:t>
            </a:r>
            <a:r>
              <a:rPr lang="tr-TR" sz="1400" i="0" strike="noStrike" dirty="0" err="1">
                <a:effectLst/>
              </a:rPr>
              <a:t>Clin</a:t>
            </a:r>
            <a:r>
              <a:rPr lang="tr-TR" sz="1400" i="0" strike="noStrike" dirty="0">
                <a:effectLst/>
              </a:rPr>
              <a:t> </a:t>
            </a:r>
            <a:r>
              <a:rPr lang="tr-TR" sz="1400" i="0" strike="noStrike" dirty="0" err="1">
                <a:effectLst/>
              </a:rPr>
              <a:t>Pharmacol</a:t>
            </a:r>
            <a:r>
              <a:rPr lang="tr-TR" sz="1400" i="0" strike="noStrike" dirty="0">
                <a:effectLst/>
              </a:rPr>
              <a:t>. 2021  Feb;87 (2):687-693</a:t>
            </a:r>
            <a:endParaRPr lang="tr-TR" sz="1400" dirty="0"/>
          </a:p>
        </p:txBody>
      </p:sp>
    </p:spTree>
    <p:extLst>
      <p:ext uri="{BB962C8B-B14F-4D97-AF65-F5344CB8AC3E}">
        <p14:creationId xmlns:p14="http://schemas.microsoft.com/office/powerpoint/2010/main" val="297709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C64950-5DB5-3856-75FA-ECA1A6A18496}"/>
              </a:ext>
            </a:extLst>
          </p:cNvPr>
          <p:cNvSpPr>
            <a:spLocks noGrp="1"/>
          </p:cNvSpPr>
          <p:nvPr>
            <p:ph type="title"/>
          </p:nvPr>
        </p:nvSpPr>
        <p:spPr/>
        <p:txBody>
          <a:bodyPr>
            <a:noAutofit/>
          </a:bodyPr>
          <a:lstStyle/>
          <a:p>
            <a:br>
              <a:rPr lang="tr-TR" b="1" dirty="0">
                <a:solidFill>
                  <a:srgbClr val="C00000"/>
                </a:solidFill>
              </a:rPr>
            </a:br>
            <a:r>
              <a:rPr lang="tr-TR" b="1" dirty="0">
                <a:solidFill>
                  <a:srgbClr val="C00000"/>
                </a:solidFill>
              </a:rPr>
              <a:t>Kemoterapiye Bağlı Nötropeni (CIN)</a:t>
            </a:r>
            <a:br>
              <a:rPr lang="tr-TR" b="1" dirty="0">
                <a:solidFill>
                  <a:srgbClr val="C00000"/>
                </a:solidFill>
              </a:rPr>
            </a:br>
            <a:br>
              <a:rPr lang="tr-TR" b="1" dirty="0">
                <a:solidFill>
                  <a:srgbClr val="C00000"/>
                </a:solidFill>
              </a:rPr>
            </a:br>
            <a:endParaRPr lang="tr-TR" dirty="0"/>
          </a:p>
        </p:txBody>
      </p:sp>
      <p:pic>
        <p:nvPicPr>
          <p:cNvPr id="5" name="İçerik Yer Tutucusu 4">
            <a:extLst>
              <a:ext uri="{FF2B5EF4-FFF2-40B4-BE49-F238E27FC236}">
                <a16:creationId xmlns:a16="http://schemas.microsoft.com/office/drawing/2014/main" id="{77F64922-C525-EFAC-1C69-ADFF381E62AC}"/>
              </a:ext>
            </a:extLst>
          </p:cNvPr>
          <p:cNvPicPr>
            <a:picLocks noGrp="1" noChangeAspect="1"/>
          </p:cNvPicPr>
          <p:nvPr>
            <p:ph idx="1"/>
          </p:nvPr>
        </p:nvPicPr>
        <p:blipFill>
          <a:blip r:embed="rId3"/>
          <a:stretch>
            <a:fillRect/>
          </a:stretch>
        </p:blipFill>
        <p:spPr>
          <a:xfrm>
            <a:off x="980440" y="1690688"/>
            <a:ext cx="8885890" cy="4351338"/>
          </a:xfrm>
        </p:spPr>
      </p:pic>
      <p:cxnSp>
        <p:nvCxnSpPr>
          <p:cNvPr id="6" name="Düz Bağlayıcı 5">
            <a:extLst>
              <a:ext uri="{FF2B5EF4-FFF2-40B4-BE49-F238E27FC236}">
                <a16:creationId xmlns:a16="http://schemas.microsoft.com/office/drawing/2014/main" id="{56A3FE2C-493C-D672-205D-7FA150D6B71A}"/>
              </a:ext>
            </a:extLst>
          </p:cNvPr>
          <p:cNvCxnSpPr>
            <a:cxnSpLocks/>
          </p:cNvCxnSpPr>
          <p:nvPr/>
        </p:nvCxnSpPr>
        <p:spPr>
          <a:xfrm>
            <a:off x="980440" y="1054693"/>
            <a:ext cx="989140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Resim 3">
            <a:extLst>
              <a:ext uri="{FF2B5EF4-FFF2-40B4-BE49-F238E27FC236}">
                <a16:creationId xmlns:a16="http://schemas.microsoft.com/office/drawing/2014/main" id="{0DFB493F-123E-1AF8-7BEC-8B72EF1C84E8}"/>
              </a:ext>
            </a:extLst>
          </p:cNvPr>
          <p:cNvPicPr>
            <a:picLocks noChangeAspect="1"/>
          </p:cNvPicPr>
          <p:nvPr/>
        </p:nvPicPr>
        <p:blipFill>
          <a:blip r:embed="rId4"/>
          <a:stretch>
            <a:fillRect/>
          </a:stretch>
        </p:blipFill>
        <p:spPr>
          <a:xfrm>
            <a:off x="7905750" y="6178550"/>
            <a:ext cx="4286250" cy="628650"/>
          </a:xfrm>
          <a:prstGeom prst="rect">
            <a:avLst/>
          </a:prstGeom>
        </p:spPr>
      </p:pic>
      <p:pic>
        <p:nvPicPr>
          <p:cNvPr id="9" name="Resim 8">
            <a:extLst>
              <a:ext uri="{FF2B5EF4-FFF2-40B4-BE49-F238E27FC236}">
                <a16:creationId xmlns:a16="http://schemas.microsoft.com/office/drawing/2014/main" id="{37171689-FE5A-06C0-3306-C5F5E557A94F}"/>
              </a:ext>
            </a:extLst>
          </p:cNvPr>
          <p:cNvPicPr>
            <a:picLocks noChangeAspect="1"/>
          </p:cNvPicPr>
          <p:nvPr/>
        </p:nvPicPr>
        <p:blipFill>
          <a:blip r:embed="rId5"/>
          <a:stretch>
            <a:fillRect/>
          </a:stretch>
        </p:blipFill>
        <p:spPr>
          <a:xfrm>
            <a:off x="8912664" y="1651593"/>
            <a:ext cx="2790825" cy="1457325"/>
          </a:xfrm>
          <a:prstGeom prst="rect">
            <a:avLst/>
          </a:prstGeom>
        </p:spPr>
      </p:pic>
    </p:spTree>
    <p:extLst>
      <p:ext uri="{BB962C8B-B14F-4D97-AF65-F5344CB8AC3E}">
        <p14:creationId xmlns:p14="http://schemas.microsoft.com/office/powerpoint/2010/main" val="3042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2A26D2-89B4-8DEB-8858-19561CE35478}"/>
              </a:ext>
            </a:extLst>
          </p:cNvPr>
          <p:cNvSpPr>
            <a:spLocks noGrp="1"/>
          </p:cNvSpPr>
          <p:nvPr>
            <p:ph type="title"/>
          </p:nvPr>
        </p:nvSpPr>
        <p:spPr/>
        <p:txBody>
          <a:bodyPr/>
          <a:lstStyle/>
          <a:p>
            <a:r>
              <a:rPr lang="tr-TR" b="1" dirty="0">
                <a:solidFill>
                  <a:srgbClr val="C00000"/>
                </a:solidFill>
              </a:rPr>
              <a:t>G-CSF Etki Mekanizması</a:t>
            </a:r>
            <a:br>
              <a:rPr lang="tr-TR" b="1" dirty="0">
                <a:solidFill>
                  <a:srgbClr val="C00000"/>
                </a:solidFill>
              </a:rPr>
            </a:br>
            <a:endParaRPr lang="tr-TR" b="1" dirty="0">
              <a:solidFill>
                <a:srgbClr val="C00000"/>
              </a:solidFill>
            </a:endParaRPr>
          </a:p>
        </p:txBody>
      </p:sp>
      <p:pic>
        <p:nvPicPr>
          <p:cNvPr id="6" name="İçerik Yer Tutucusu 5">
            <a:extLst>
              <a:ext uri="{FF2B5EF4-FFF2-40B4-BE49-F238E27FC236}">
                <a16:creationId xmlns:a16="http://schemas.microsoft.com/office/drawing/2014/main" id="{DC6EE297-4F82-D7DA-B211-99B96D3209C4}"/>
              </a:ext>
            </a:extLst>
          </p:cNvPr>
          <p:cNvPicPr>
            <a:picLocks noGrp="1" noChangeAspect="1"/>
          </p:cNvPicPr>
          <p:nvPr>
            <p:ph idx="1"/>
          </p:nvPr>
        </p:nvPicPr>
        <p:blipFill>
          <a:blip r:embed="rId3"/>
          <a:stretch>
            <a:fillRect/>
          </a:stretch>
        </p:blipFill>
        <p:spPr>
          <a:xfrm>
            <a:off x="980440" y="1451969"/>
            <a:ext cx="8439683" cy="4351338"/>
          </a:xfrm>
        </p:spPr>
      </p:pic>
      <p:cxnSp>
        <p:nvCxnSpPr>
          <p:cNvPr id="4" name="Düz Bağlayıcı 3">
            <a:extLst>
              <a:ext uri="{FF2B5EF4-FFF2-40B4-BE49-F238E27FC236}">
                <a16:creationId xmlns:a16="http://schemas.microsoft.com/office/drawing/2014/main" id="{A0227C2B-1725-BE80-EDD3-27FB3C7B4EFB}"/>
              </a:ext>
            </a:extLst>
          </p:cNvPr>
          <p:cNvCxnSpPr>
            <a:cxnSpLocks/>
          </p:cNvCxnSpPr>
          <p:nvPr/>
        </p:nvCxnSpPr>
        <p:spPr>
          <a:xfrm>
            <a:off x="980440" y="1054693"/>
            <a:ext cx="989140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45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29E94F-7552-7A5D-9987-C2538AD6B224}"/>
              </a:ext>
            </a:extLst>
          </p:cNvPr>
          <p:cNvSpPr>
            <a:spLocks noGrp="1"/>
          </p:cNvSpPr>
          <p:nvPr>
            <p:ph type="title"/>
          </p:nvPr>
        </p:nvSpPr>
        <p:spPr/>
        <p:txBody>
          <a:bodyPr/>
          <a:lstStyle/>
          <a:p>
            <a:r>
              <a:rPr lang="tr-TR" b="1" dirty="0">
                <a:solidFill>
                  <a:srgbClr val="C00000"/>
                </a:solidFill>
              </a:rPr>
              <a:t>G-CSF Kullanım Alanları</a:t>
            </a:r>
            <a:br>
              <a:rPr lang="tr-TR" b="1" dirty="0">
                <a:solidFill>
                  <a:srgbClr val="C00000"/>
                </a:solidFill>
              </a:rPr>
            </a:br>
            <a:endParaRPr lang="tr-TR" b="1" dirty="0">
              <a:solidFill>
                <a:srgbClr val="C00000"/>
              </a:solidFill>
            </a:endParaRPr>
          </a:p>
        </p:txBody>
      </p:sp>
      <p:sp>
        <p:nvSpPr>
          <p:cNvPr id="3" name="İçerik Yer Tutucusu 2">
            <a:extLst>
              <a:ext uri="{FF2B5EF4-FFF2-40B4-BE49-F238E27FC236}">
                <a16:creationId xmlns:a16="http://schemas.microsoft.com/office/drawing/2014/main" id="{43D40280-1C07-CC33-EBCE-45BDD0660151}"/>
              </a:ext>
            </a:extLst>
          </p:cNvPr>
          <p:cNvSpPr>
            <a:spLocks noGrp="1"/>
          </p:cNvSpPr>
          <p:nvPr>
            <p:ph idx="1"/>
          </p:nvPr>
        </p:nvSpPr>
        <p:spPr/>
        <p:txBody>
          <a:bodyPr>
            <a:normAutofit lnSpcReduction="10000"/>
          </a:bodyPr>
          <a:lstStyle/>
          <a:p>
            <a:pPr>
              <a:buFont typeface="Wingdings" panose="05000000000000000000" pitchFamily="2" charset="2"/>
              <a:buChar char="Ø"/>
            </a:pPr>
            <a:r>
              <a:rPr lang="tr-TR" dirty="0"/>
              <a:t>Primer profilaksi</a:t>
            </a:r>
          </a:p>
          <a:p>
            <a:pPr>
              <a:buFont typeface="Wingdings" panose="05000000000000000000" pitchFamily="2" charset="2"/>
              <a:buChar char="Ø"/>
            </a:pPr>
            <a:endParaRPr lang="tr-TR" dirty="0"/>
          </a:p>
          <a:p>
            <a:pPr>
              <a:buFont typeface="Wingdings" panose="05000000000000000000" pitchFamily="2" charset="2"/>
              <a:buChar char="Ø"/>
            </a:pPr>
            <a:r>
              <a:rPr lang="tr-TR" dirty="0"/>
              <a:t>Sekonder profilaksi</a:t>
            </a:r>
          </a:p>
          <a:p>
            <a:pPr>
              <a:buFont typeface="Wingdings" panose="05000000000000000000" pitchFamily="2" charset="2"/>
              <a:buChar char="Ø"/>
            </a:pPr>
            <a:endParaRPr lang="tr-TR" dirty="0"/>
          </a:p>
          <a:p>
            <a:pPr>
              <a:buFont typeface="Wingdings" panose="05000000000000000000" pitchFamily="2" charset="2"/>
              <a:buChar char="Ø"/>
            </a:pPr>
            <a:r>
              <a:rPr lang="tr-TR" dirty="0" err="1"/>
              <a:t>Febril</a:t>
            </a:r>
            <a:r>
              <a:rPr lang="tr-TR" dirty="0"/>
              <a:t> nötropeni</a:t>
            </a:r>
          </a:p>
          <a:p>
            <a:pPr>
              <a:buFont typeface="Wingdings" panose="05000000000000000000" pitchFamily="2" charset="2"/>
              <a:buChar char="Ø"/>
            </a:pPr>
            <a:endParaRPr lang="tr-TR" dirty="0"/>
          </a:p>
          <a:p>
            <a:pPr>
              <a:buFont typeface="Wingdings" panose="05000000000000000000" pitchFamily="2" charset="2"/>
              <a:buChar char="Ø"/>
            </a:pPr>
            <a:r>
              <a:rPr lang="tr-TR" dirty="0" err="1"/>
              <a:t>Afebril</a:t>
            </a:r>
            <a:r>
              <a:rPr lang="tr-TR" dirty="0"/>
              <a:t> nötropeni</a:t>
            </a:r>
          </a:p>
          <a:p>
            <a:pPr>
              <a:buFont typeface="Wingdings" panose="05000000000000000000" pitchFamily="2" charset="2"/>
              <a:buChar char="Ø"/>
            </a:pPr>
            <a:endParaRPr lang="tr-TR" dirty="0"/>
          </a:p>
          <a:p>
            <a:pPr>
              <a:buFont typeface="Wingdings" panose="05000000000000000000" pitchFamily="2" charset="2"/>
              <a:buChar char="Ø"/>
            </a:pPr>
            <a:r>
              <a:rPr lang="tr-TR" dirty="0"/>
              <a:t>Kök hücre transplantasyonu</a:t>
            </a:r>
          </a:p>
        </p:txBody>
      </p:sp>
      <p:cxnSp>
        <p:nvCxnSpPr>
          <p:cNvPr id="4" name="Düz Bağlayıcı 3">
            <a:extLst>
              <a:ext uri="{FF2B5EF4-FFF2-40B4-BE49-F238E27FC236}">
                <a16:creationId xmlns:a16="http://schemas.microsoft.com/office/drawing/2014/main" id="{1CA7645C-41B5-0759-B590-6B79A51612A8}"/>
              </a:ext>
            </a:extLst>
          </p:cNvPr>
          <p:cNvCxnSpPr>
            <a:cxnSpLocks/>
          </p:cNvCxnSpPr>
          <p:nvPr/>
        </p:nvCxnSpPr>
        <p:spPr>
          <a:xfrm>
            <a:off x="980440" y="1054693"/>
            <a:ext cx="989140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Dikdörtgen: Köşeleri Yuvarlatılmış 4">
            <a:extLst>
              <a:ext uri="{FF2B5EF4-FFF2-40B4-BE49-F238E27FC236}">
                <a16:creationId xmlns:a16="http://schemas.microsoft.com/office/drawing/2014/main" id="{CA8A0CCE-3FAB-8B47-C37B-5D0671B9460B}"/>
              </a:ext>
            </a:extLst>
          </p:cNvPr>
          <p:cNvSpPr/>
          <p:nvPr/>
        </p:nvSpPr>
        <p:spPr>
          <a:xfrm>
            <a:off x="838200" y="1690688"/>
            <a:ext cx="3398520" cy="16002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920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9AA5B0-3C24-C260-CA94-445C7E9CAFCE}"/>
              </a:ext>
            </a:extLst>
          </p:cNvPr>
          <p:cNvSpPr>
            <a:spLocks noGrp="1"/>
          </p:cNvSpPr>
          <p:nvPr>
            <p:ph type="title"/>
          </p:nvPr>
        </p:nvSpPr>
        <p:spPr/>
        <p:txBody>
          <a:bodyPr/>
          <a:lstStyle/>
          <a:p>
            <a:r>
              <a:rPr lang="tr-TR" b="1" dirty="0">
                <a:solidFill>
                  <a:srgbClr val="C00000"/>
                </a:solidFill>
              </a:rPr>
              <a:t>G-CSF ile Primer Profilaksi</a:t>
            </a:r>
            <a:br>
              <a:rPr lang="tr-TR" b="1" dirty="0">
                <a:solidFill>
                  <a:srgbClr val="C00000"/>
                </a:solidFill>
              </a:rPr>
            </a:br>
            <a:endParaRPr lang="tr-TR" b="1" dirty="0">
              <a:solidFill>
                <a:srgbClr val="C00000"/>
              </a:solidFill>
            </a:endParaRPr>
          </a:p>
        </p:txBody>
      </p:sp>
      <p:sp>
        <p:nvSpPr>
          <p:cNvPr id="3" name="İçerik Yer Tutucusu 2">
            <a:extLst>
              <a:ext uri="{FF2B5EF4-FFF2-40B4-BE49-F238E27FC236}">
                <a16:creationId xmlns:a16="http://schemas.microsoft.com/office/drawing/2014/main" id="{1EFA249F-29C9-6BD7-9F04-BF5741F309CF}"/>
              </a:ext>
            </a:extLst>
          </p:cNvPr>
          <p:cNvSpPr>
            <a:spLocks noGrp="1"/>
          </p:cNvSpPr>
          <p:nvPr>
            <p:ph idx="1"/>
          </p:nvPr>
        </p:nvSpPr>
        <p:spPr/>
        <p:txBody>
          <a:bodyPr/>
          <a:lstStyle/>
          <a:p>
            <a:r>
              <a:rPr lang="tr-TR" dirty="0"/>
              <a:t>Kemoterapinin ilk </a:t>
            </a:r>
            <a:r>
              <a:rPr lang="tr-TR" dirty="0" err="1"/>
              <a:t>siklusundan</a:t>
            </a:r>
            <a:r>
              <a:rPr lang="tr-TR" dirty="0"/>
              <a:t> itibaren G-CSF uygulaması</a:t>
            </a:r>
          </a:p>
          <a:p>
            <a:endParaRPr lang="tr-TR" dirty="0"/>
          </a:p>
          <a:p>
            <a:r>
              <a:rPr lang="tr-TR"/>
              <a:t>Amaç;</a:t>
            </a:r>
          </a:p>
          <a:p>
            <a:endParaRPr lang="tr-TR" dirty="0"/>
          </a:p>
          <a:p>
            <a:pPr lvl="1">
              <a:buFont typeface="Wingdings" panose="05000000000000000000" pitchFamily="2" charset="2"/>
              <a:buChar char="ü"/>
            </a:pPr>
            <a:r>
              <a:rPr lang="tr-TR" dirty="0" err="1"/>
              <a:t>Febril</a:t>
            </a:r>
            <a:r>
              <a:rPr lang="tr-TR" dirty="0"/>
              <a:t> nötropeni insidansını azaltmak</a:t>
            </a:r>
          </a:p>
          <a:p>
            <a:pPr lvl="1">
              <a:buFont typeface="Wingdings" panose="05000000000000000000" pitchFamily="2" charset="2"/>
              <a:buChar char="ü"/>
            </a:pPr>
            <a:endParaRPr lang="tr-TR" dirty="0"/>
          </a:p>
          <a:p>
            <a:pPr lvl="1">
              <a:buFont typeface="Wingdings" panose="05000000000000000000" pitchFamily="2" charset="2"/>
              <a:buChar char="ü"/>
            </a:pPr>
            <a:r>
              <a:rPr lang="tr-TR" dirty="0"/>
              <a:t>Etkin dozda kemoterapi vermek</a:t>
            </a:r>
          </a:p>
        </p:txBody>
      </p:sp>
      <p:cxnSp>
        <p:nvCxnSpPr>
          <p:cNvPr id="4" name="Düz Bağlayıcı 3">
            <a:extLst>
              <a:ext uri="{FF2B5EF4-FFF2-40B4-BE49-F238E27FC236}">
                <a16:creationId xmlns:a16="http://schemas.microsoft.com/office/drawing/2014/main" id="{E1749D81-CF9D-869A-F54C-2A9BE73F54FF}"/>
              </a:ext>
            </a:extLst>
          </p:cNvPr>
          <p:cNvCxnSpPr>
            <a:cxnSpLocks/>
          </p:cNvCxnSpPr>
          <p:nvPr/>
        </p:nvCxnSpPr>
        <p:spPr>
          <a:xfrm>
            <a:off x="980440" y="1054693"/>
            <a:ext cx="989140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2502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55992BA-7931-4336-BE81-D410C725F8B7}">
  <we:reference id="wa200005566" version="3.0.0.2" store="tr-TR"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Yeni PPT Presentation</Template>
  <TotalTime>2992</TotalTime>
  <Words>1521</Words>
  <Application>Microsoft Office PowerPoint</Application>
  <PresentationFormat>Geniş ekran</PresentationFormat>
  <Paragraphs>176</Paragraphs>
  <Slides>33</Slides>
  <Notes>23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33</vt:i4>
      </vt:variant>
    </vt:vector>
  </HeadingPairs>
  <TitlesOfParts>
    <vt:vector size="40" baseType="lpstr">
      <vt:lpstr>Arial</vt:lpstr>
      <vt:lpstr>Calibri</vt:lpstr>
      <vt:lpstr>Calibri Light</vt:lpstr>
      <vt:lpstr>Noto Sans</vt:lpstr>
      <vt:lpstr>Times New Roman</vt:lpstr>
      <vt:lpstr>Wingdings</vt:lpstr>
      <vt:lpstr>Office Teması</vt:lpstr>
      <vt:lpstr>G-CSF ile Nötropeni Proflaksisi; Primer mi, Sekonder mi?  Standart mı, Uzun Etkili mi? </vt:lpstr>
      <vt:lpstr>Nötrofillerin Farklılaşma Süreci </vt:lpstr>
      <vt:lpstr>  Nötropeni Tanımı    </vt:lpstr>
      <vt:lpstr>Nötropeni Nedenleri </vt:lpstr>
      <vt:lpstr>PowerPoint Sunusu</vt:lpstr>
      <vt:lpstr> Kemoterapiye Bağlı Nötropeni (CIN)  </vt:lpstr>
      <vt:lpstr>G-CSF Etki Mekanizması </vt:lpstr>
      <vt:lpstr>G-CSF Kullanım Alanları </vt:lpstr>
      <vt:lpstr>G-CSF ile Primer Profilaksi </vt:lpstr>
      <vt:lpstr>PowerPoint Sunusu</vt:lpstr>
      <vt:lpstr>PowerPoint Sunusu</vt:lpstr>
      <vt:lpstr>PowerPoint Sunusu</vt:lpstr>
      <vt:lpstr>PowerPoint Sunusu</vt:lpstr>
      <vt:lpstr>PowerPoint Sunusu</vt:lpstr>
      <vt:lpstr>PowerPoint Sunusu</vt:lpstr>
      <vt:lpstr>Hematolojik Malignitelerde G-CSF  </vt:lpstr>
      <vt:lpstr> G-CSF ile Sekonder Profilaksi  </vt:lpstr>
      <vt:lpstr>PowerPoint Sunusu</vt:lpstr>
      <vt:lpstr>Primer vs Sekonder Profilaksi </vt:lpstr>
      <vt:lpstr>PowerPoint Sunusu</vt:lpstr>
      <vt:lpstr>Kısa Etkili vs Uzun Etkili G-CSF</vt:lpstr>
      <vt:lpstr>3. Jenerasyon G-CSF (Yeni Nesil) </vt:lpstr>
      <vt:lpstr>PowerPoint Sunusu</vt:lpstr>
      <vt:lpstr>PowerPoint Sunusu</vt:lpstr>
      <vt:lpstr>Hangi G-CSF? </vt:lpstr>
      <vt:lpstr>PowerPoint Sunusu</vt:lpstr>
      <vt:lpstr>PowerPoint Sunusu</vt:lpstr>
      <vt:lpstr>PowerPoint Sunusu</vt:lpstr>
      <vt:lpstr>PowerPoint Sunusu</vt:lpstr>
      <vt:lpstr>PowerPoint Sunusu</vt:lpstr>
      <vt:lpstr> Sonuç  </vt:lpstr>
      <vt:lpstr>  Sonuç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Abdullah Orhan Demirtaş</dc:creator>
  <cp:lastModifiedBy>Abdullah Orhan Demirtaş</cp:lastModifiedBy>
  <cp:revision>24</cp:revision>
  <dcterms:created xsi:type="dcterms:W3CDTF">2025-03-29T16:58:49Z</dcterms:created>
  <dcterms:modified xsi:type="dcterms:W3CDTF">2025-04-27T05:14:29Z</dcterms:modified>
</cp:coreProperties>
</file>