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382" r:id="rId3"/>
    <p:sldId id="422" r:id="rId4"/>
    <p:sldId id="400" r:id="rId5"/>
    <p:sldId id="344" r:id="rId6"/>
    <p:sldId id="418" r:id="rId7"/>
    <p:sldId id="419" r:id="rId8"/>
    <p:sldId id="347" r:id="rId9"/>
    <p:sldId id="349" r:id="rId10"/>
    <p:sldId id="351" r:id="rId11"/>
    <p:sldId id="352" r:id="rId12"/>
    <p:sldId id="353" r:id="rId13"/>
    <p:sldId id="355" r:id="rId14"/>
    <p:sldId id="356" r:id="rId15"/>
    <p:sldId id="357" r:id="rId16"/>
    <p:sldId id="358" r:id="rId17"/>
    <p:sldId id="361" r:id="rId18"/>
    <p:sldId id="364" r:id="rId19"/>
    <p:sldId id="366" r:id="rId20"/>
    <p:sldId id="367" r:id="rId21"/>
    <p:sldId id="368" r:id="rId22"/>
    <p:sldId id="370" r:id="rId23"/>
    <p:sldId id="372" r:id="rId24"/>
    <p:sldId id="379" r:id="rId25"/>
    <p:sldId id="374" r:id="rId26"/>
    <p:sldId id="271" r:id="rId27"/>
    <p:sldId id="272" r:id="rId28"/>
    <p:sldId id="274" r:id="rId29"/>
    <p:sldId id="275" r:id="rId30"/>
    <p:sldId id="277" r:id="rId31"/>
    <p:sldId id="278" r:id="rId32"/>
    <p:sldId id="279" r:id="rId33"/>
    <p:sldId id="426" r:id="rId34"/>
    <p:sldId id="281" r:id="rId35"/>
    <p:sldId id="282" r:id="rId36"/>
    <p:sldId id="283" r:id="rId37"/>
    <p:sldId id="284" r:id="rId38"/>
    <p:sldId id="286" r:id="rId39"/>
    <p:sldId id="288" r:id="rId40"/>
    <p:sldId id="290" r:id="rId41"/>
    <p:sldId id="292" r:id="rId42"/>
    <p:sldId id="295" r:id="rId43"/>
    <p:sldId id="296" r:id="rId44"/>
    <p:sldId id="297" r:id="rId45"/>
    <p:sldId id="427" r:id="rId46"/>
    <p:sldId id="425" r:id="rId47"/>
    <p:sldId id="421" r:id="rId48"/>
    <p:sldId id="311" r:id="rId49"/>
    <p:sldId id="312" r:id="rId50"/>
    <p:sldId id="314" r:id="rId51"/>
    <p:sldId id="424" r:id="rId52"/>
    <p:sldId id="318" r:id="rId53"/>
    <p:sldId id="319" r:id="rId54"/>
    <p:sldId id="320" r:id="rId55"/>
    <p:sldId id="324" r:id="rId56"/>
    <p:sldId id="325" r:id="rId57"/>
    <p:sldId id="327" r:id="rId58"/>
    <p:sldId id="329" r:id="rId59"/>
    <p:sldId id="331" r:id="rId60"/>
    <p:sldId id="332" r:id="rId61"/>
    <p:sldId id="333" r:id="rId62"/>
    <p:sldId id="336" r:id="rId63"/>
    <p:sldId id="337" r:id="rId64"/>
    <p:sldId id="338" r:id="rId65"/>
    <p:sldId id="341" r:id="rId66"/>
    <p:sldId id="378" r:id="rId67"/>
    <p:sldId id="423" r:id="rId68"/>
    <p:sldId id="401" r:id="rId69"/>
    <p:sldId id="402" r:id="rId70"/>
    <p:sldId id="403" r:id="rId71"/>
    <p:sldId id="404" r:id="rId72"/>
    <p:sldId id="406" r:id="rId73"/>
    <p:sldId id="407" r:id="rId74"/>
    <p:sldId id="408" r:id="rId75"/>
    <p:sldId id="410" r:id="rId76"/>
    <p:sldId id="412" r:id="rId77"/>
    <p:sldId id="413" r:id="rId78"/>
    <p:sldId id="416" r:id="rId79"/>
    <p:sldId id="380" r:id="rId8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6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1B03A-0F6D-400D-BD6F-6CA8E042E4F6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0D6D-6790-4B4F-A198-18E57B5B0D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42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537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7211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0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474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207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188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5728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9292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3070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56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424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348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69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61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2043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0964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0D6D-6790-4B4F-A198-18E57B5B0D9B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744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B57DF-28FC-4E0F-B4DF-8501D4F396F7}" type="slidenum">
              <a:rPr lang="tr-TR" smtClean="0"/>
              <a:t>66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49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B57DF-28FC-4E0F-B4DF-8501D4F396F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25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B57DF-28FC-4E0F-B4DF-8501D4F396F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936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B57DF-28FC-4E0F-B4DF-8501D4F396F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827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B57DF-28FC-4E0F-B4DF-8501D4F396F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833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B57DF-28FC-4E0F-B4DF-8501D4F396F7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6868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B57DF-28FC-4E0F-B4DF-8501D4F396F7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180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B57DF-28FC-4E0F-B4DF-8501D4F396F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743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62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250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439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954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28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76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15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027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851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244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17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7E3B8-1B3A-4A6F-9EFC-ED7287277831}" type="datetimeFigureOut">
              <a:rPr lang="tr-TR" smtClean="0"/>
              <a:t>27.04.2025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A572-0C86-46E0-934B-11F17C866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05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ww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78845" y="1540052"/>
            <a:ext cx="9144000" cy="2387600"/>
          </a:xfrm>
        </p:spPr>
        <p:txBody>
          <a:bodyPr>
            <a:noAutofit/>
          </a:bodyPr>
          <a:lstStyle/>
          <a:p>
            <a:r>
              <a:rPr lang="tr-TR" sz="4800" dirty="0" err="1" smtClean="0"/>
              <a:t>İnvaziv</a:t>
            </a:r>
            <a:r>
              <a:rPr lang="tr-TR" sz="4800" dirty="0" smtClean="0"/>
              <a:t> </a:t>
            </a:r>
            <a:r>
              <a:rPr lang="tr-TR" sz="4800" dirty="0" err="1"/>
              <a:t>F</a:t>
            </a:r>
            <a:r>
              <a:rPr lang="tr-TR" sz="4800" dirty="0" err="1" smtClean="0"/>
              <a:t>ungal</a:t>
            </a:r>
            <a:r>
              <a:rPr lang="tr-TR" sz="4800" dirty="0" smtClean="0"/>
              <a:t> </a:t>
            </a:r>
            <a:r>
              <a:rPr lang="tr-TR" sz="4800" dirty="0"/>
              <a:t>E</a:t>
            </a:r>
            <a:r>
              <a:rPr lang="tr-TR" sz="4800" dirty="0" smtClean="0"/>
              <a:t>nfeksiyonlarla </a:t>
            </a:r>
            <a:r>
              <a:rPr lang="tr-TR" sz="4800" dirty="0"/>
              <a:t>M</a:t>
            </a:r>
            <a:r>
              <a:rPr lang="tr-TR" sz="4800" dirty="0" smtClean="0"/>
              <a:t>ücadelede </a:t>
            </a:r>
            <a:r>
              <a:rPr lang="tr-TR" sz="4800" dirty="0"/>
              <a:t>K</a:t>
            </a:r>
            <a:r>
              <a:rPr lang="tr-TR" sz="4800" dirty="0" smtClean="0"/>
              <a:t>linik, Radyolojik ve </a:t>
            </a:r>
            <a:r>
              <a:rPr lang="tr-TR" sz="4800" dirty="0" err="1" smtClean="0"/>
              <a:t>Labaratuvar</a:t>
            </a:r>
            <a:r>
              <a:rPr lang="tr-TR" sz="4800" dirty="0" smtClean="0"/>
              <a:t> Bulgularının  </a:t>
            </a:r>
            <a:r>
              <a:rPr lang="tr-TR" sz="4800" dirty="0"/>
              <a:t>K</a:t>
            </a:r>
            <a:r>
              <a:rPr lang="tr-TR" sz="4800" dirty="0" smtClean="0"/>
              <a:t>orelasyonu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36889" y="4380971"/>
            <a:ext cx="9144000" cy="1655762"/>
          </a:xfrm>
        </p:spPr>
        <p:txBody>
          <a:bodyPr/>
          <a:lstStyle/>
          <a:p>
            <a:r>
              <a:rPr lang="tr-TR" b="1" i="1" dirty="0" smtClean="0"/>
              <a:t>Dr. Zekeriya Aksöz</a:t>
            </a:r>
          </a:p>
          <a:p>
            <a:r>
              <a:rPr lang="tr-TR" sz="2000" dirty="0" smtClean="0"/>
              <a:t>Fırat Üniversitesi Tıp Fakültesi</a:t>
            </a:r>
          </a:p>
          <a:p>
            <a:r>
              <a:rPr lang="tr-TR" sz="2000" dirty="0" smtClean="0"/>
              <a:t>İç Hastalıkları A.B.D Hematoloji B.D</a:t>
            </a:r>
          </a:p>
          <a:p>
            <a:r>
              <a:rPr lang="tr-TR" sz="2000" dirty="0" smtClean="0"/>
              <a:t>1. Akdeniz Hematoloji ve </a:t>
            </a:r>
            <a:r>
              <a:rPr lang="tr-TR" sz="2000" dirty="0" err="1" smtClean="0"/>
              <a:t>İmminoloji</a:t>
            </a:r>
            <a:r>
              <a:rPr lang="tr-TR" sz="2000" dirty="0" smtClean="0"/>
              <a:t> Sempozyumu/Nisan 2025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4596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0" y="0"/>
            <a:ext cx="6337300" cy="6477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21000" y="4820356"/>
            <a:ext cx="6337300" cy="1656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/>
              <a:t>Konjonktival</a:t>
            </a:r>
            <a:r>
              <a:rPr lang="tr-TR" dirty="0"/>
              <a:t> </a:t>
            </a:r>
            <a:r>
              <a:rPr lang="tr-TR" dirty="0" smtClean="0"/>
              <a:t>enfeksiyon </a:t>
            </a:r>
            <a:r>
              <a:rPr lang="tr-TR" dirty="0"/>
              <a:t>ile </a:t>
            </a:r>
            <a:r>
              <a:rPr lang="tr-TR" dirty="0" err="1"/>
              <a:t>endoftalmi</a:t>
            </a:r>
            <a:r>
              <a:rPr lang="tr-TR" dirty="0"/>
              <a:t> ve ön kamarada beyaz kan hücrelerinin </a:t>
            </a:r>
            <a:r>
              <a:rPr lang="tr-TR" dirty="0" err="1"/>
              <a:t>tabakalaşması</a:t>
            </a:r>
            <a:r>
              <a:rPr lang="tr-TR" dirty="0"/>
              <a:t> olan </a:t>
            </a:r>
            <a:r>
              <a:rPr lang="tr-TR" dirty="0" err="1"/>
              <a:t>hipopiyon</a:t>
            </a:r>
            <a:r>
              <a:rPr lang="tr-TR" dirty="0"/>
              <a:t> gösteren ameliyat sonrası bir göz.</a:t>
            </a:r>
          </a:p>
        </p:txBody>
      </p:sp>
    </p:spTree>
    <p:extLst>
      <p:ext uri="{BB962C8B-B14F-4D97-AF65-F5344CB8AC3E}">
        <p14:creationId xmlns:p14="http://schemas.microsoft.com/office/powerpoint/2010/main" val="12320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Cilt lezyonları genellikle </a:t>
            </a:r>
            <a:r>
              <a:rPr lang="tr-TR" dirty="0" err="1"/>
              <a:t>eritemli</a:t>
            </a:r>
            <a:r>
              <a:rPr lang="tr-TR" dirty="0"/>
              <a:t> bir tabanda ağrısız püstül kümeleri olarak aniden ortaya çıkma </a:t>
            </a:r>
            <a:r>
              <a:rPr lang="tr-TR" dirty="0" smtClean="0"/>
              <a:t>eğilimindedir</a:t>
            </a:r>
          </a:p>
          <a:p>
            <a:r>
              <a:rPr lang="tr-TR" dirty="0" smtClean="0"/>
              <a:t>Şiddetli </a:t>
            </a:r>
            <a:r>
              <a:rPr lang="tr-TR" dirty="0" err="1"/>
              <a:t>nötropenik</a:t>
            </a:r>
            <a:r>
              <a:rPr lang="tr-TR" dirty="0"/>
              <a:t> hastalarda lezyonlar püstüler olmaktan ziyade </a:t>
            </a:r>
            <a:r>
              <a:rPr lang="tr-TR" dirty="0" err="1"/>
              <a:t>maküler</a:t>
            </a:r>
            <a:r>
              <a:rPr lang="tr-TR" dirty="0"/>
              <a:t> olabilir. </a:t>
            </a:r>
            <a:endParaRPr lang="tr-TR" dirty="0" smtClean="0"/>
          </a:p>
          <a:p>
            <a:r>
              <a:rPr lang="tr-TR" dirty="0" smtClean="0"/>
              <a:t>Negatif </a:t>
            </a:r>
            <a:r>
              <a:rPr lang="tr-TR" dirty="0"/>
              <a:t>kan kültürleri olan hastalarda, bu lezyonların </a:t>
            </a:r>
            <a:r>
              <a:rPr lang="tr-TR" dirty="0" err="1"/>
              <a:t>kandideminin</a:t>
            </a:r>
            <a:r>
              <a:rPr lang="tr-TR" dirty="0"/>
              <a:t> bir belirtisi olarak tanınması ve ardından </a:t>
            </a:r>
            <a:r>
              <a:rPr lang="tr-TR" dirty="0" err="1"/>
              <a:t>punch</a:t>
            </a:r>
            <a:r>
              <a:rPr lang="tr-TR" dirty="0"/>
              <a:t> biyopsi yapılması tanıya </a:t>
            </a:r>
            <a:r>
              <a:rPr lang="tr-TR" dirty="0" smtClean="0"/>
              <a:t>imkan sağlar.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98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4" y="0"/>
            <a:ext cx="5918200" cy="59309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45343" y="3973690"/>
            <a:ext cx="4968523" cy="1128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i="1" dirty="0"/>
              <a:t>Ateş ve </a:t>
            </a:r>
            <a:r>
              <a:rPr lang="tr-TR" sz="1400" i="1" dirty="0" err="1"/>
              <a:t>sepsis</a:t>
            </a:r>
            <a:r>
              <a:rPr lang="tr-TR" sz="1400" i="1" dirty="0"/>
              <a:t> bulguları ile hastaneye yatırılan bu hastada </a:t>
            </a:r>
            <a:r>
              <a:rPr lang="tr-TR" sz="1400" i="1" dirty="0" err="1"/>
              <a:t>Candida</a:t>
            </a:r>
            <a:r>
              <a:rPr lang="tr-TR" sz="1400" i="1" dirty="0"/>
              <a:t> </a:t>
            </a:r>
            <a:r>
              <a:rPr lang="tr-TR" sz="1400" i="1" dirty="0" err="1"/>
              <a:t>albicans'ın</a:t>
            </a:r>
            <a:r>
              <a:rPr lang="tr-TR" sz="1400" dirty="0"/>
              <a:t> </a:t>
            </a:r>
            <a:r>
              <a:rPr lang="tr-TR" sz="1400" dirty="0" err="1"/>
              <a:t>hematojen</a:t>
            </a:r>
            <a:r>
              <a:rPr lang="tr-TR" sz="1400" dirty="0"/>
              <a:t> yayılımına bağlı küçük püstüler lezyonlar görülebilir</a:t>
            </a:r>
            <a:r>
              <a:rPr lang="tr-TR" dirty="0"/>
              <a:t>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3680178" y="5192889"/>
            <a:ext cx="2483555" cy="632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45343" y="6062133"/>
            <a:ext cx="4415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 smtClean="0"/>
              <a:t>Uptodate</a:t>
            </a:r>
            <a:r>
              <a:rPr lang="tr-TR" sz="1400" i="1" dirty="0" smtClean="0"/>
              <a:t> april 2025</a:t>
            </a:r>
            <a:endParaRPr lang="tr-TR" sz="1400" i="1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666" y="169333"/>
            <a:ext cx="5321300" cy="647700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5799666" y="5102578"/>
            <a:ext cx="5037667" cy="828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/>
          </a:p>
          <a:p>
            <a:r>
              <a:rPr lang="tr-TR" dirty="0"/>
              <a:t>Akut lösemi ve yaygın </a:t>
            </a:r>
            <a:r>
              <a:rPr lang="tr-TR" dirty="0" err="1"/>
              <a:t>kandidiyazisli</a:t>
            </a:r>
            <a:r>
              <a:rPr lang="tr-TR" dirty="0"/>
              <a:t> bir hastada merkezi </a:t>
            </a:r>
            <a:r>
              <a:rPr lang="tr-TR" dirty="0" err="1"/>
              <a:t>nekrozlu</a:t>
            </a:r>
            <a:r>
              <a:rPr lang="tr-TR" dirty="0"/>
              <a:t> büyük </a:t>
            </a:r>
            <a:r>
              <a:rPr lang="tr-TR" dirty="0" err="1"/>
              <a:t>eritematöz</a:t>
            </a:r>
            <a:r>
              <a:rPr lang="tr-TR" dirty="0"/>
              <a:t>, </a:t>
            </a:r>
            <a:r>
              <a:rPr lang="tr-TR" dirty="0" err="1"/>
              <a:t>nodüler</a:t>
            </a:r>
            <a:r>
              <a:rPr lang="tr-TR" dirty="0"/>
              <a:t> lezyonlar.</a:t>
            </a:r>
          </a:p>
          <a:p>
            <a:pPr algn="ctr"/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9134121" y="5969859"/>
            <a:ext cx="1986845" cy="575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137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smtClean="0"/>
              <a:t>Daha az yaygın olarak hastalar </a:t>
            </a:r>
            <a:r>
              <a:rPr lang="tr-TR" i="1" dirty="0" err="1" smtClean="0"/>
              <a:t>Candida</a:t>
            </a:r>
            <a:r>
              <a:rPr lang="tr-TR" dirty="0" smtClean="0"/>
              <a:t> </a:t>
            </a:r>
            <a:r>
              <a:rPr lang="tr-TR" dirty="0" err="1" smtClean="0"/>
              <a:t>mikroabselerinin</a:t>
            </a:r>
            <a:r>
              <a:rPr lang="tr-TR" dirty="0" smtClean="0"/>
              <a:t> neden olduğu ayrı bir kas grubunda ağrı tarif ederler . Muayenede sıcak ve şiş olabilen hassas bir kas ortaya çıkar</a:t>
            </a:r>
          </a:p>
          <a:p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520825" y="61769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pic>
        <p:nvPicPr>
          <p:cNvPr id="7" name="Picture 2" descr="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11" y="3107619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460978" y="5368305"/>
            <a:ext cx="6338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Akut lösemi ve </a:t>
            </a:r>
            <a:r>
              <a:rPr lang="tr-TR" dirty="0" err="1"/>
              <a:t>nötropenisi</a:t>
            </a:r>
            <a:r>
              <a:rPr lang="tr-TR" dirty="0"/>
              <a:t> olan yaşlı bir erkekte </a:t>
            </a:r>
            <a:r>
              <a:rPr lang="tr-TR" dirty="0" err="1"/>
              <a:t>eritematöz</a:t>
            </a:r>
            <a:r>
              <a:rPr lang="tr-TR" dirty="0"/>
              <a:t>, sıcak, hassas </a:t>
            </a:r>
            <a:r>
              <a:rPr lang="tr-TR" dirty="0" err="1"/>
              <a:t>gastroknemius</a:t>
            </a:r>
            <a:r>
              <a:rPr lang="tr-TR" dirty="0"/>
              <a:t> kası. Biyopsi tomurcuklanan mayalar ve </a:t>
            </a:r>
            <a:r>
              <a:rPr lang="tr-TR" dirty="0" err="1"/>
              <a:t>psödohifler</a:t>
            </a:r>
            <a:r>
              <a:rPr lang="tr-TR" dirty="0"/>
              <a:t> içeren </a:t>
            </a:r>
            <a:r>
              <a:rPr lang="tr-TR" dirty="0" err="1"/>
              <a:t>mikroabseler</a:t>
            </a:r>
            <a:r>
              <a:rPr lang="tr-TR" dirty="0"/>
              <a:t> gösterdi.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7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01039"/>
          </a:xfrm>
        </p:spPr>
        <p:txBody>
          <a:bodyPr>
            <a:normAutofit/>
          </a:bodyPr>
          <a:lstStyle/>
          <a:p>
            <a:r>
              <a:rPr lang="tr-TR" dirty="0" smtClean="0"/>
              <a:t>Böbrek</a:t>
            </a:r>
            <a:r>
              <a:rPr lang="tr-TR" dirty="0"/>
              <a:t>, kalp, karaciğer, dalak, akciğer, göz ve beyin tutulumuna bağlı olarak </a:t>
            </a:r>
            <a:r>
              <a:rPr lang="tr-TR" dirty="0" err="1"/>
              <a:t>multiorgan</a:t>
            </a:r>
            <a:r>
              <a:rPr lang="tr-TR" dirty="0"/>
              <a:t> sistem yetmezliği bulguları da </a:t>
            </a:r>
            <a:r>
              <a:rPr lang="tr-TR" dirty="0" smtClean="0"/>
              <a:t>görülebilir.</a:t>
            </a:r>
            <a:endParaRPr lang="tr-TR" dirty="0"/>
          </a:p>
        </p:txBody>
      </p:sp>
      <p:pic>
        <p:nvPicPr>
          <p:cNvPr id="2050" name="Picture 2" descr="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51" y="3161601"/>
            <a:ext cx="3429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65776" y="3161601"/>
            <a:ext cx="4581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Yaygın </a:t>
            </a:r>
            <a:r>
              <a:rPr lang="tr-TR" dirty="0" err="1"/>
              <a:t>kandidiyazis</a:t>
            </a:r>
            <a:r>
              <a:rPr lang="tr-TR" dirty="0"/>
              <a:t> gelişen bir hastada böbrek yüzeyinde çok sayıda küçük apseler görülmektedir.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530578" y="6039556"/>
            <a:ext cx="1107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err="1"/>
              <a:t>Carol</a:t>
            </a:r>
            <a:r>
              <a:rPr lang="tr-TR" sz="1200" i="1" dirty="0"/>
              <a:t> A </a:t>
            </a:r>
            <a:r>
              <a:rPr lang="tr-TR" sz="1200" i="1" dirty="0" err="1"/>
              <a:t>Kauffman</a:t>
            </a:r>
            <a:r>
              <a:rPr lang="tr-TR" sz="1200" i="1" dirty="0"/>
              <a:t>, </a:t>
            </a:r>
            <a:r>
              <a:rPr lang="tr-TR" sz="1200" i="1" dirty="0" err="1"/>
              <a:t>MD'nin</a:t>
            </a:r>
            <a:r>
              <a:rPr lang="tr-TR" sz="1200" i="1" dirty="0"/>
              <a:t> izniyle</a:t>
            </a:r>
            <a:r>
              <a:rPr lang="tr-TR" sz="1200" i="1" dirty="0" smtClean="0"/>
              <a:t>. © </a:t>
            </a:r>
            <a:r>
              <a:rPr lang="tr-TR" sz="1200" i="1" dirty="0"/>
              <a:t>2025 </a:t>
            </a:r>
            <a:r>
              <a:rPr lang="tr-TR" sz="1200" i="1" dirty="0" err="1"/>
              <a:t>UpToDate</a:t>
            </a:r>
            <a:r>
              <a:rPr lang="tr-TR" sz="1200" i="1" dirty="0"/>
              <a:t>, </a:t>
            </a:r>
            <a:r>
              <a:rPr lang="tr-TR" sz="1200" i="1" dirty="0" err="1"/>
              <a:t>Inc</a:t>
            </a:r>
            <a:r>
              <a:rPr lang="tr-TR" sz="1200" i="1" dirty="0"/>
              <a:t>. ve/veya bağlı kuruluşları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66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TANI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Altın </a:t>
            </a:r>
            <a:r>
              <a:rPr lang="tr-TR" dirty="0"/>
              <a:t>standart pozitif kültürdür. </a:t>
            </a:r>
            <a:r>
              <a:rPr lang="tr-TR" dirty="0" err="1"/>
              <a:t>Kandidemi</a:t>
            </a:r>
            <a:r>
              <a:rPr lang="tr-TR" dirty="0"/>
              <a:t> şüphesi olan tüm hastalardan kan kültürleri alınmalıdır. </a:t>
            </a:r>
            <a:endParaRPr lang="tr-TR" dirty="0" smtClean="0"/>
          </a:p>
          <a:p>
            <a:r>
              <a:rPr lang="tr-TR" i="1" dirty="0" err="1" smtClean="0"/>
              <a:t>Odaksal</a:t>
            </a:r>
            <a:r>
              <a:rPr lang="tr-TR" i="1" dirty="0" smtClean="0"/>
              <a:t> </a:t>
            </a:r>
            <a:r>
              <a:rPr lang="tr-TR" i="1" dirty="0"/>
              <a:t>bulguları olan hastalarda </a:t>
            </a:r>
            <a:r>
              <a:rPr lang="tr-TR" i="1" dirty="0" smtClean="0"/>
              <a:t>(cilt </a:t>
            </a:r>
            <a:r>
              <a:rPr lang="tr-TR" i="1" dirty="0"/>
              <a:t>lezyonları veya </a:t>
            </a:r>
            <a:r>
              <a:rPr lang="tr-TR" i="1" dirty="0" err="1"/>
              <a:t>parankimal</a:t>
            </a:r>
            <a:r>
              <a:rPr lang="tr-TR" i="1" dirty="0"/>
              <a:t> </a:t>
            </a:r>
            <a:r>
              <a:rPr lang="tr-TR" i="1" dirty="0" smtClean="0"/>
              <a:t>tutulum gibi) biyopsi </a:t>
            </a:r>
            <a:r>
              <a:rPr lang="tr-TR" i="1" dirty="0"/>
              <a:t>yapılmalıdır. </a:t>
            </a:r>
            <a:endParaRPr lang="tr-TR" i="1" dirty="0" smtClean="0"/>
          </a:p>
          <a:p>
            <a:r>
              <a:rPr lang="tr-TR" dirty="0" smtClean="0"/>
              <a:t>Bir </a:t>
            </a:r>
            <a:r>
              <a:rPr lang="tr-TR" dirty="0"/>
              <a:t>çalışmada, otopside yaygın </a:t>
            </a:r>
            <a:r>
              <a:rPr lang="tr-TR" dirty="0" err="1"/>
              <a:t>kandidiyazis</a:t>
            </a:r>
            <a:r>
              <a:rPr lang="tr-TR" dirty="0"/>
              <a:t> olduğu tespit edilen hastaların yalnızca yaklaşık %50'sinde kan kültürleri pozitif çıkmıştır *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6119336"/>
            <a:ext cx="10692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*Clancy </a:t>
            </a:r>
            <a:r>
              <a:rPr lang="tr-TR" sz="1200" i="1" dirty="0"/>
              <a:t>CJ, </a:t>
            </a:r>
            <a:r>
              <a:rPr lang="tr-TR" sz="1200" i="1" dirty="0" err="1"/>
              <a:t>Nguyen</a:t>
            </a:r>
            <a:r>
              <a:rPr lang="tr-TR" sz="1200" i="1" dirty="0"/>
              <a:t> MH. </a:t>
            </a:r>
            <a:r>
              <a:rPr lang="tr-TR" sz="1200" i="1" dirty="0" err="1"/>
              <a:t>İnvaziv</a:t>
            </a:r>
            <a:r>
              <a:rPr lang="tr-TR" sz="1200" i="1" dirty="0"/>
              <a:t> </a:t>
            </a:r>
            <a:r>
              <a:rPr lang="tr-TR" sz="1200" i="1" dirty="0" err="1"/>
              <a:t>kandidiyazisin</a:t>
            </a:r>
            <a:r>
              <a:rPr lang="tr-TR" sz="1200" i="1" dirty="0"/>
              <a:t> "eksik %50'sini" bulmak: Kültür dışı tanılamaların hastalık spektrumunun anlaşılmasını nasıl iyileştireceği ve hasta bakımını nasıl dönüştüreceği.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2013; 56:1284.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34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604" y="82904"/>
            <a:ext cx="5918200" cy="56642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217693" y="5074884"/>
            <a:ext cx="2427111" cy="575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568136" y="4041421"/>
            <a:ext cx="5372665" cy="93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/>
              <a:t>Nötropenik</a:t>
            </a:r>
            <a:r>
              <a:rPr lang="tr-TR" dirty="0"/>
              <a:t> bir hastadan alınan püstüler deri lezyonunun Gram boyamasında tomurcuklanan bir maya (ok)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35784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883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Kültür 2-5 gün içinde sonuçlanmakta. Daha hızlı ve daha hassas teknikler gereklidir. Süreyi </a:t>
            </a:r>
            <a:r>
              <a:rPr lang="tr-TR" dirty="0"/>
              <a:t>azaltan çeşitli teknikler </a:t>
            </a:r>
            <a:r>
              <a:rPr lang="tr-TR" dirty="0" smtClean="0"/>
              <a:t>geliştirilmiştir.</a:t>
            </a:r>
          </a:p>
          <a:p>
            <a:r>
              <a:rPr lang="tr-TR" dirty="0" err="1" smtClean="0"/>
              <a:t>Peptit</a:t>
            </a:r>
            <a:r>
              <a:rPr lang="tr-TR" dirty="0" smtClean="0"/>
              <a:t> </a:t>
            </a:r>
            <a:r>
              <a:rPr lang="tr-TR" dirty="0"/>
              <a:t>nükleik asit floresan in </a:t>
            </a:r>
            <a:r>
              <a:rPr lang="tr-TR" dirty="0" err="1"/>
              <a:t>situ</a:t>
            </a:r>
            <a:r>
              <a:rPr lang="tr-TR" dirty="0"/>
              <a:t> </a:t>
            </a:r>
            <a:r>
              <a:rPr lang="tr-TR" dirty="0" err="1"/>
              <a:t>hibridizasyon</a:t>
            </a:r>
            <a:r>
              <a:rPr lang="tr-TR" dirty="0"/>
              <a:t> (PNA-FISH) tekniği kullanılarak, </a:t>
            </a:r>
            <a:r>
              <a:rPr lang="tr-TR" i="1" dirty="0"/>
              <a:t>C. </a:t>
            </a:r>
            <a:r>
              <a:rPr lang="tr-TR" i="1" dirty="0" err="1"/>
              <a:t>albicans</a:t>
            </a:r>
            <a:r>
              <a:rPr lang="tr-TR" dirty="0"/>
              <a:t> ve </a:t>
            </a:r>
            <a:r>
              <a:rPr lang="tr-TR" i="1" dirty="0" smtClean="0"/>
              <a:t>C. </a:t>
            </a:r>
            <a:r>
              <a:rPr lang="tr-TR" i="1" dirty="0" err="1"/>
              <a:t>glabrata</a:t>
            </a:r>
            <a:r>
              <a:rPr lang="tr-TR" i="1" dirty="0"/>
              <a:t>,</a:t>
            </a:r>
            <a:r>
              <a:rPr lang="tr-TR" dirty="0"/>
              <a:t> bir kan kültürü maya için pozitif hale geldikten sonraki saatler içinde </a:t>
            </a:r>
            <a:r>
              <a:rPr lang="tr-TR" dirty="0" smtClean="0"/>
              <a:t>tanımlanabilir*.</a:t>
            </a:r>
          </a:p>
          <a:p>
            <a:r>
              <a:rPr lang="tr-TR" dirty="0"/>
              <a:t>Matris destekli lazer </a:t>
            </a:r>
            <a:r>
              <a:rPr lang="tr-TR" dirty="0" err="1"/>
              <a:t>desorpsiyon</a:t>
            </a:r>
            <a:r>
              <a:rPr lang="tr-TR" dirty="0"/>
              <a:t> </a:t>
            </a:r>
            <a:r>
              <a:rPr lang="tr-TR" dirty="0" err="1"/>
              <a:t>iyonizasyon</a:t>
            </a:r>
            <a:r>
              <a:rPr lang="tr-TR" dirty="0"/>
              <a:t>-uçuş zamanı kütle </a:t>
            </a:r>
            <a:r>
              <a:rPr lang="tr-TR" dirty="0" err="1"/>
              <a:t>spektrometrisidir</a:t>
            </a:r>
            <a:r>
              <a:rPr lang="tr-TR" dirty="0"/>
              <a:t> (MALDI-TOF MS</a:t>
            </a:r>
            <a:r>
              <a:rPr lang="tr-TR" dirty="0" smtClean="0"/>
              <a:t>).</a:t>
            </a:r>
            <a:r>
              <a:rPr lang="tr-TR" dirty="0"/>
              <a:t> </a:t>
            </a:r>
            <a:r>
              <a:rPr lang="tr-TR" dirty="0" err="1"/>
              <a:t>Candida</a:t>
            </a:r>
            <a:r>
              <a:rPr lang="tr-TR" dirty="0"/>
              <a:t> türlerinden salınan proteinler tespit edilir ve birçok maya türünden proteinlerin bulunduğu büyük bir veri tabanıyla karşılaştırılır</a:t>
            </a:r>
            <a:r>
              <a:rPr lang="tr-TR" dirty="0" smtClean="0"/>
              <a:t>**.</a:t>
            </a:r>
            <a:r>
              <a:rPr lang="tr-TR" dirty="0"/>
              <a:t> MALDI-TOF MS, bir kan kültürü şişesinden büyüyen koloniler üzerinde gerçekleştirilir ve sonuçlar 30 dakika kadar kısa bir sürede okunabilir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934456"/>
            <a:ext cx="107350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 smtClean="0"/>
              <a:t>Gherna</a:t>
            </a:r>
            <a:r>
              <a:rPr lang="tr-TR" sz="1200" i="1" dirty="0" smtClean="0"/>
              <a:t> </a:t>
            </a:r>
            <a:r>
              <a:rPr lang="tr-TR" sz="1200" i="1" dirty="0"/>
              <a:t>M, </a:t>
            </a:r>
            <a:r>
              <a:rPr lang="tr-TR" sz="1200" i="1" dirty="0" err="1"/>
              <a:t>Merz</a:t>
            </a:r>
            <a:r>
              <a:rPr lang="tr-TR" sz="1200" i="1" dirty="0"/>
              <a:t> WG. Kısaltılmış </a:t>
            </a:r>
            <a:r>
              <a:rPr lang="tr-TR" sz="1200" i="1" dirty="0" err="1"/>
              <a:t>peptit</a:t>
            </a:r>
            <a:r>
              <a:rPr lang="tr-TR" sz="1200" i="1" dirty="0"/>
              <a:t> nükleik asit floresan in </a:t>
            </a:r>
            <a:r>
              <a:rPr lang="tr-TR" sz="1200" i="1" dirty="0" err="1"/>
              <a:t>situ</a:t>
            </a:r>
            <a:r>
              <a:rPr lang="tr-TR" sz="1200" i="1" dirty="0"/>
              <a:t> </a:t>
            </a:r>
            <a:r>
              <a:rPr lang="tr-TR" sz="1200" i="1" dirty="0" err="1"/>
              <a:t>hibridizasyon</a:t>
            </a:r>
            <a:r>
              <a:rPr lang="tr-TR" sz="1200" i="1" dirty="0"/>
              <a:t> protokolü ile pozitif kan kültürü şişelerinden doğrudan 1,5 saat içinde </a:t>
            </a:r>
            <a:r>
              <a:rPr lang="tr-TR" sz="1200" i="1" dirty="0" err="1"/>
              <a:t>Candida</a:t>
            </a:r>
            <a:r>
              <a:rPr lang="tr-TR" sz="1200" i="1" dirty="0"/>
              <a:t> </a:t>
            </a:r>
            <a:r>
              <a:rPr lang="tr-TR" sz="1200" i="1" dirty="0" err="1"/>
              <a:t>albicans</a:t>
            </a:r>
            <a:r>
              <a:rPr lang="tr-TR" sz="1200" i="1" dirty="0"/>
              <a:t> ve </a:t>
            </a:r>
            <a:r>
              <a:rPr lang="tr-TR" sz="1200" i="1" dirty="0" err="1"/>
              <a:t>Candida</a:t>
            </a:r>
            <a:r>
              <a:rPr lang="tr-TR" sz="1200" i="1" dirty="0"/>
              <a:t> </a:t>
            </a:r>
            <a:r>
              <a:rPr lang="tr-TR" sz="1200" i="1" dirty="0" err="1"/>
              <a:t>glabrata'nın</a:t>
            </a:r>
            <a:r>
              <a:rPr lang="tr-TR" sz="1200" i="1" dirty="0"/>
              <a:t> tanımlanması. J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Microbiol</a:t>
            </a:r>
            <a:r>
              <a:rPr lang="tr-TR" sz="1200" i="1" dirty="0"/>
              <a:t> 2009; 47:247</a:t>
            </a:r>
            <a:r>
              <a:rPr lang="tr-TR" sz="1200" i="1" dirty="0" smtClean="0"/>
              <a:t>.</a:t>
            </a:r>
          </a:p>
          <a:p>
            <a:r>
              <a:rPr lang="tr-TR" sz="1200" i="1" dirty="0" smtClean="0"/>
              <a:t>**</a:t>
            </a:r>
            <a:r>
              <a:rPr lang="tr-TR" sz="1200" i="1" dirty="0" err="1" smtClean="0"/>
              <a:t>Spanu</a:t>
            </a:r>
            <a:r>
              <a:rPr lang="tr-TR" sz="1200" i="1" dirty="0" smtClean="0"/>
              <a:t> </a:t>
            </a:r>
            <a:r>
              <a:rPr lang="tr-TR" sz="1200" i="1" dirty="0"/>
              <a:t>T, </a:t>
            </a:r>
            <a:r>
              <a:rPr lang="tr-TR" sz="1200" i="1" dirty="0" err="1"/>
              <a:t>Posteraro</a:t>
            </a:r>
            <a:r>
              <a:rPr lang="tr-TR" sz="1200" i="1" dirty="0"/>
              <a:t> B, </a:t>
            </a:r>
            <a:r>
              <a:rPr lang="tr-TR" sz="1200" i="1" dirty="0" err="1"/>
              <a:t>Fiori</a:t>
            </a:r>
            <a:r>
              <a:rPr lang="tr-TR" sz="1200" i="1" dirty="0"/>
              <a:t> B, ve diğerleri. Kan dolaşımı enfeksiyonlarına neden olan </a:t>
            </a:r>
            <a:r>
              <a:rPr lang="tr-TR" sz="1200" i="1" dirty="0" err="1"/>
              <a:t>Candida</a:t>
            </a:r>
            <a:r>
              <a:rPr lang="tr-TR" sz="1200" i="1" dirty="0"/>
              <a:t> türlerinin hızlı bir şekilde tanımlanması için kan kültürü </a:t>
            </a:r>
            <a:r>
              <a:rPr lang="tr-TR" sz="1200" i="1" dirty="0" err="1"/>
              <a:t>besiyerlerinin</a:t>
            </a:r>
            <a:r>
              <a:rPr lang="tr-TR" sz="1200" i="1" dirty="0"/>
              <a:t> doğrudan </a:t>
            </a:r>
            <a:r>
              <a:rPr lang="tr-TR" sz="1200" i="1" dirty="0" err="1"/>
              <a:t>maldi-tof</a:t>
            </a:r>
            <a:r>
              <a:rPr lang="tr-TR" sz="1200" i="1" dirty="0"/>
              <a:t> kütle </a:t>
            </a:r>
            <a:r>
              <a:rPr lang="tr-TR" sz="1200" i="1" dirty="0" err="1"/>
              <a:t>spektrometrisi</a:t>
            </a:r>
            <a:r>
              <a:rPr lang="tr-TR" sz="1200" i="1" dirty="0"/>
              <a:t> testi: iki büyük mikrobiyoloji laboratuvarında gözlemsel bir çalışma. J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Microbiol</a:t>
            </a:r>
            <a:r>
              <a:rPr lang="tr-TR" sz="1200" i="1" dirty="0"/>
              <a:t> 2012; 50:176.</a:t>
            </a:r>
          </a:p>
          <a:p>
            <a:endParaRPr lang="tr-TR" sz="1200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80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Kültür dışı yöntemler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4597"/>
          </a:xfrm>
        </p:spPr>
        <p:txBody>
          <a:bodyPr>
            <a:normAutofit/>
          </a:bodyPr>
          <a:lstStyle/>
          <a:p>
            <a:r>
              <a:rPr lang="tr-TR" b="1" dirty="0" smtClean="0"/>
              <a:t>Beta-D-</a:t>
            </a:r>
            <a:r>
              <a:rPr lang="tr-TR" b="1" dirty="0" err="1" smtClean="0"/>
              <a:t>glukan</a:t>
            </a:r>
            <a:r>
              <a:rPr lang="tr-TR" b="1" dirty="0" smtClean="0"/>
              <a:t> testi: </a:t>
            </a:r>
            <a:r>
              <a:rPr lang="tr-TR" dirty="0" err="1"/>
              <a:t>İ</a:t>
            </a:r>
            <a:r>
              <a:rPr lang="tr-TR" dirty="0" err="1" smtClean="0"/>
              <a:t>nvaziv</a:t>
            </a:r>
            <a:r>
              <a:rPr lang="tr-TR" dirty="0" smtClean="0"/>
              <a:t> </a:t>
            </a:r>
            <a:r>
              <a:rPr lang="tr-TR" dirty="0" err="1"/>
              <a:t>kandidiyazis</a:t>
            </a:r>
            <a:r>
              <a:rPr lang="tr-TR" dirty="0"/>
              <a:t> tanısı için </a:t>
            </a:r>
            <a:r>
              <a:rPr lang="tr-TR" dirty="0" smtClean="0"/>
              <a:t>yararlıdır. BDG </a:t>
            </a:r>
            <a:r>
              <a:rPr lang="tr-TR" dirty="0"/>
              <a:t>birçok mantarın hücre duvarında bulunur ve </a:t>
            </a:r>
            <a:r>
              <a:rPr lang="tr-TR" i="1" dirty="0" err="1"/>
              <a:t>Candida</a:t>
            </a:r>
            <a:r>
              <a:rPr lang="tr-TR" dirty="0"/>
              <a:t> için spesifik </a:t>
            </a:r>
            <a:r>
              <a:rPr lang="tr-TR" dirty="0" smtClean="0"/>
              <a:t>değildir. </a:t>
            </a:r>
            <a:r>
              <a:rPr lang="tr-TR" dirty="0"/>
              <a:t>Ek olarak, cerrahide kullanılan gazlı bez paketleme malzemelerinin varlığında, kemoterapi kaynaklı </a:t>
            </a:r>
            <a:r>
              <a:rPr lang="tr-TR" dirty="0" err="1"/>
              <a:t>mukozit</a:t>
            </a:r>
            <a:r>
              <a:rPr lang="tr-TR" dirty="0"/>
              <a:t> ile birlikte ortaya çıkabilen bağırsak bütünlüğünün bozulması durumunda, septik şok </a:t>
            </a:r>
            <a:r>
              <a:rPr lang="tr-TR" dirty="0" smtClean="0"/>
              <a:t>varlığında, bağırsak </a:t>
            </a:r>
            <a:r>
              <a:rPr lang="tr-TR" dirty="0" err="1" smtClean="0"/>
              <a:t>iskemisinde</a:t>
            </a:r>
            <a:r>
              <a:rPr lang="tr-TR" dirty="0" smtClean="0"/>
              <a:t>, </a:t>
            </a:r>
            <a:r>
              <a:rPr lang="tr-TR" dirty="0" err="1"/>
              <a:t>immünoglobulinler</a:t>
            </a:r>
            <a:r>
              <a:rPr lang="tr-TR" dirty="0"/>
              <a:t> ve albümin ile </a:t>
            </a:r>
            <a:r>
              <a:rPr lang="tr-TR" dirty="0" err="1"/>
              <a:t>intravenöz</a:t>
            </a:r>
            <a:r>
              <a:rPr lang="tr-TR" dirty="0"/>
              <a:t> tedaviyi takiben yanlış pozitif BDG testleri not </a:t>
            </a:r>
            <a:r>
              <a:rPr lang="tr-TR" dirty="0" smtClean="0"/>
              <a:t>edilmiştir* </a:t>
            </a:r>
            <a:r>
              <a:rPr lang="tr-TR" dirty="0"/>
              <a:t>bu </a:t>
            </a:r>
            <a:r>
              <a:rPr lang="tr-TR" dirty="0" smtClean="0"/>
              <a:t>nedenle BDG </a:t>
            </a:r>
            <a:r>
              <a:rPr lang="tr-TR" dirty="0"/>
              <a:t>testi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kandidiyazis</a:t>
            </a:r>
            <a:r>
              <a:rPr lang="tr-TR" dirty="0"/>
              <a:t> tanısı için kesin bir test olarak </a:t>
            </a:r>
            <a:r>
              <a:rPr lang="tr-TR" dirty="0" smtClean="0"/>
              <a:t>kullanılmamalıdır.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6175022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i="1" dirty="0" smtClean="0"/>
              <a:t>*</a:t>
            </a:r>
            <a:r>
              <a:rPr lang="tr-TR" sz="1200" i="1" dirty="0" err="1" smtClean="0"/>
              <a:t>Finkelman</a:t>
            </a:r>
            <a:r>
              <a:rPr lang="tr-TR" sz="1200" i="1" dirty="0" smtClean="0"/>
              <a:t> </a:t>
            </a:r>
            <a:r>
              <a:rPr lang="tr-TR" sz="1200" i="1" dirty="0"/>
              <a:t>MA. (1→3)-</a:t>
            </a:r>
            <a:r>
              <a:rPr lang="el-GR" sz="1200" i="1" dirty="0"/>
              <a:t>β-</a:t>
            </a:r>
            <a:r>
              <a:rPr lang="tr-TR" sz="1200" i="1" dirty="0"/>
              <a:t>d-</a:t>
            </a:r>
            <a:r>
              <a:rPr lang="tr-TR" sz="1200" i="1" dirty="0" err="1"/>
              <a:t>Glukan</a:t>
            </a:r>
            <a:r>
              <a:rPr lang="tr-TR" sz="1200" i="1" dirty="0"/>
              <a:t> Destekli </a:t>
            </a:r>
            <a:r>
              <a:rPr lang="tr-TR" sz="1200" i="1" dirty="0" err="1"/>
              <a:t>İnvaziv</a:t>
            </a:r>
            <a:r>
              <a:rPr lang="tr-TR" sz="1200" i="1" dirty="0"/>
              <a:t> Mantar Hastalığının Tanısında Özgüllük Etkileri. J </a:t>
            </a:r>
            <a:r>
              <a:rPr lang="tr-TR" sz="1200" i="1" dirty="0" err="1"/>
              <a:t>Fungi</a:t>
            </a:r>
            <a:r>
              <a:rPr lang="tr-TR" sz="1200" i="1" dirty="0"/>
              <a:t> (Basel) 2020; 7.</a:t>
            </a:r>
          </a:p>
        </p:txBody>
      </p:sp>
    </p:spTree>
    <p:extLst>
      <p:ext uri="{BB962C8B-B14F-4D97-AF65-F5344CB8AC3E}">
        <p14:creationId xmlns:p14="http://schemas.microsoft.com/office/powerpoint/2010/main" val="35120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Yüksek duyarlılık ancak düşük özgüllük </a:t>
            </a:r>
            <a:r>
              <a:rPr lang="tr-TR" dirty="0" smtClean="0"/>
              <a:t>nedeni ile </a:t>
            </a:r>
            <a:r>
              <a:rPr lang="tr-TR" dirty="0"/>
              <a:t>negatif bir BDG testi yüksek negatif öngörülebilir değere sahiptir ve yoğun bakım ünitesi ortamında ampirik </a:t>
            </a:r>
            <a:r>
              <a:rPr lang="tr-TR" dirty="0" err="1"/>
              <a:t>antifungal</a:t>
            </a:r>
            <a:r>
              <a:rPr lang="tr-TR" dirty="0"/>
              <a:t> tedavinin kesilmesine rehberlik etmek için yeterli olduğu </a:t>
            </a:r>
            <a:r>
              <a:rPr lang="tr-TR" dirty="0" smtClean="0"/>
              <a:t>gösterilmiştir*.</a:t>
            </a:r>
          </a:p>
          <a:p>
            <a:r>
              <a:rPr lang="tr-TR" dirty="0" err="1" smtClean="0"/>
              <a:t>Kandidiyazisi</a:t>
            </a:r>
            <a:r>
              <a:rPr lang="tr-TR" dirty="0" smtClean="0"/>
              <a:t> </a:t>
            </a:r>
            <a:r>
              <a:rPr lang="tr-TR" dirty="0"/>
              <a:t>kanıtlanmış 107 hastayı içeren </a:t>
            </a:r>
            <a:r>
              <a:rPr lang="tr-TR" dirty="0" smtClean="0"/>
              <a:t>bir </a:t>
            </a:r>
            <a:r>
              <a:rPr lang="tr-TR" dirty="0"/>
              <a:t>çalışmada, %78 </a:t>
            </a:r>
            <a:r>
              <a:rPr lang="tr-TR" dirty="0" smtClean="0"/>
              <a:t>-%</a:t>
            </a:r>
            <a:r>
              <a:rPr lang="tr-TR" dirty="0"/>
              <a:t>81 arasında pozitif BDG testi </a:t>
            </a:r>
            <a:r>
              <a:rPr lang="tr-TR" dirty="0" smtClean="0"/>
              <a:t>sonuçları rapor edilmiştir**.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836356"/>
            <a:ext cx="10588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i="1" dirty="0"/>
              <a:t>*</a:t>
            </a:r>
            <a:r>
              <a:rPr lang="tr-TR" sz="1200" i="1" dirty="0" err="1"/>
              <a:t>Finkelman</a:t>
            </a:r>
            <a:r>
              <a:rPr lang="tr-TR" sz="1200" i="1" dirty="0"/>
              <a:t> MA. (1→3)-</a:t>
            </a:r>
            <a:r>
              <a:rPr lang="el-GR" sz="1200" i="1" dirty="0"/>
              <a:t>β-</a:t>
            </a:r>
            <a:r>
              <a:rPr lang="tr-TR" sz="1200" i="1" dirty="0"/>
              <a:t>d-</a:t>
            </a:r>
            <a:r>
              <a:rPr lang="tr-TR" sz="1200" i="1" dirty="0" err="1"/>
              <a:t>Glukan</a:t>
            </a:r>
            <a:r>
              <a:rPr lang="tr-TR" sz="1200" i="1" dirty="0"/>
              <a:t> Destekli </a:t>
            </a:r>
            <a:r>
              <a:rPr lang="tr-TR" sz="1200" i="1" dirty="0" err="1"/>
              <a:t>İnvaziv</a:t>
            </a:r>
            <a:r>
              <a:rPr lang="tr-TR" sz="1200" i="1" dirty="0"/>
              <a:t> Mantar Hastalığının Tanısında Özgüllük Etkileri. J </a:t>
            </a:r>
            <a:r>
              <a:rPr lang="tr-TR" sz="1200" i="1" dirty="0" err="1"/>
              <a:t>Fungi</a:t>
            </a:r>
            <a:r>
              <a:rPr lang="tr-TR" sz="1200" i="1" dirty="0"/>
              <a:t> (Basel) 2020; 7.</a:t>
            </a:r>
          </a:p>
          <a:p>
            <a:pPr>
              <a:defRPr/>
            </a:pPr>
            <a:r>
              <a:rPr lang="tr-TR" sz="1200" i="1" dirty="0"/>
              <a:t>**</a:t>
            </a:r>
            <a:r>
              <a:rPr lang="tr-TR" sz="1200" i="1" dirty="0" err="1"/>
              <a:t>Ostrosky-Zeichner</a:t>
            </a:r>
            <a:r>
              <a:rPr lang="tr-TR" sz="1200" i="1" dirty="0"/>
              <a:t> L, Alexander BD, </a:t>
            </a:r>
            <a:r>
              <a:rPr lang="tr-TR" sz="1200" i="1" dirty="0" err="1"/>
              <a:t>Kett</a:t>
            </a:r>
            <a:r>
              <a:rPr lang="tr-TR" sz="1200" i="1" dirty="0"/>
              <a:t> DH, ve diğerleri. İnsanlarda mantar enfeksiyonlarının tanısına yardımcı olarak (1--&gt;3) beta-D-</a:t>
            </a:r>
            <a:r>
              <a:rPr lang="tr-TR" sz="1200" i="1" dirty="0" err="1"/>
              <a:t>glukan</a:t>
            </a:r>
            <a:r>
              <a:rPr lang="tr-TR" sz="1200" i="1" dirty="0"/>
              <a:t> testinin çok merkezli klinik değerlendirmesi.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2005; 41:654.</a:t>
            </a:r>
          </a:p>
          <a:p>
            <a:pPr>
              <a:defRPr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58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1" y="1690688"/>
            <a:ext cx="7699766" cy="4351338"/>
          </a:xfrm>
        </p:spPr>
      </p:pic>
      <p:sp>
        <p:nvSpPr>
          <p:cNvPr id="5" name="Metin kutusu 4"/>
          <p:cNvSpPr txBox="1"/>
          <p:nvPr/>
        </p:nvSpPr>
        <p:spPr>
          <a:xfrm>
            <a:off x="293511" y="6276622"/>
            <a:ext cx="11446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i="1" dirty="0" err="1"/>
              <a:t>İnvazİv</a:t>
            </a:r>
            <a:r>
              <a:rPr lang="tr-TR" sz="800" i="1" dirty="0"/>
              <a:t> </a:t>
            </a:r>
            <a:r>
              <a:rPr lang="tr-TR" sz="800" i="1" dirty="0" err="1" smtClean="0"/>
              <a:t>Fungal</a:t>
            </a:r>
            <a:r>
              <a:rPr lang="tr-TR" sz="800" i="1" dirty="0" smtClean="0"/>
              <a:t> </a:t>
            </a:r>
            <a:r>
              <a:rPr lang="tr-TR" sz="800" i="1" dirty="0" err="1"/>
              <a:t>Enfeksİyonlarda</a:t>
            </a:r>
            <a:r>
              <a:rPr lang="tr-TR" sz="800" i="1" dirty="0"/>
              <a:t> </a:t>
            </a:r>
            <a:r>
              <a:rPr lang="tr-TR" sz="800" i="1" dirty="0" err="1"/>
              <a:t>Klİnİk</a:t>
            </a:r>
            <a:r>
              <a:rPr lang="tr-TR" sz="800" i="1" dirty="0"/>
              <a:t> Dr. Rabin SABA </a:t>
            </a:r>
            <a:r>
              <a:rPr lang="tr-TR" sz="800" i="1" dirty="0" smtClean="0"/>
              <a:t>EKMUD </a:t>
            </a:r>
            <a:r>
              <a:rPr lang="tr-TR" sz="800" i="1" dirty="0"/>
              <a:t>9.05.2018 </a:t>
            </a:r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6852355" y="1925284"/>
            <a:ext cx="4727223" cy="37629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 err="1" smtClean="0"/>
              <a:t>fungal</a:t>
            </a:r>
            <a:r>
              <a:rPr lang="tr-TR" dirty="0" smtClean="0"/>
              <a:t> enfeksiyonlar(hem mayalar hem küfler); yüksek riskli hastalarda görülmekte, önemli </a:t>
            </a:r>
            <a:r>
              <a:rPr lang="tr-TR" dirty="0" err="1" smtClean="0"/>
              <a:t>morbidite</a:t>
            </a:r>
            <a:r>
              <a:rPr lang="tr-TR" dirty="0" smtClean="0"/>
              <a:t> ve </a:t>
            </a:r>
            <a:r>
              <a:rPr lang="tr-TR" dirty="0" err="1" smtClean="0"/>
              <a:t>mortaliteye</a:t>
            </a:r>
            <a:r>
              <a:rPr lang="tr-TR" dirty="0" smtClean="0"/>
              <a:t> neden olmaktadırlar. </a:t>
            </a:r>
          </a:p>
          <a:p>
            <a:r>
              <a:rPr lang="tr-TR" dirty="0" smtClean="0"/>
              <a:t>Eskiden </a:t>
            </a:r>
            <a:r>
              <a:rPr lang="tr-TR" dirty="0" err="1" smtClean="0"/>
              <a:t>candida</a:t>
            </a:r>
            <a:r>
              <a:rPr lang="tr-TR" dirty="0" smtClean="0"/>
              <a:t>&gt;</a:t>
            </a:r>
            <a:r>
              <a:rPr lang="tr-TR" dirty="0" err="1" smtClean="0"/>
              <a:t>asp</a:t>
            </a:r>
            <a:endParaRPr lang="tr-TR" dirty="0" smtClean="0"/>
          </a:p>
          <a:p>
            <a:r>
              <a:rPr lang="tr-TR" dirty="0" smtClean="0"/>
              <a:t>Şimdi </a:t>
            </a:r>
            <a:r>
              <a:rPr lang="tr-TR" dirty="0" err="1" smtClean="0"/>
              <a:t>asp</a:t>
            </a:r>
            <a:r>
              <a:rPr lang="tr-TR" dirty="0" smtClean="0"/>
              <a:t>&gt;</a:t>
            </a:r>
            <a:r>
              <a:rPr lang="tr-TR" dirty="0" err="1" smtClean="0"/>
              <a:t>candida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2713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3619"/>
          </a:xfrm>
        </p:spPr>
        <p:txBody>
          <a:bodyPr>
            <a:normAutofit/>
          </a:bodyPr>
          <a:lstStyle/>
          <a:p>
            <a:r>
              <a:rPr lang="tr-TR" b="1" dirty="0" smtClean="0"/>
              <a:t>T2Candida: </a:t>
            </a:r>
            <a:r>
              <a:rPr lang="tr-TR" dirty="0" smtClean="0"/>
              <a:t>2014 </a:t>
            </a:r>
            <a:r>
              <a:rPr lang="tr-TR" dirty="0"/>
              <a:t>yılında, ABD Gıda ve İlaç Dairesi (FDA</a:t>
            </a:r>
            <a:r>
              <a:rPr lang="tr-TR" dirty="0" smtClean="0"/>
              <a:t>); </a:t>
            </a:r>
            <a:r>
              <a:rPr lang="tr-TR" dirty="0"/>
              <a:t>C. </a:t>
            </a:r>
            <a:r>
              <a:rPr lang="tr-TR" dirty="0" err="1"/>
              <a:t>albicans</a:t>
            </a:r>
            <a:r>
              <a:rPr lang="tr-TR" dirty="0"/>
              <a:t> , </a:t>
            </a:r>
            <a:r>
              <a:rPr lang="tr-TR" dirty="0" smtClean="0"/>
              <a:t>C. </a:t>
            </a:r>
            <a:r>
              <a:rPr lang="tr-TR" dirty="0" err="1"/>
              <a:t>tropicalis</a:t>
            </a:r>
            <a:r>
              <a:rPr lang="tr-TR" dirty="0"/>
              <a:t> , </a:t>
            </a:r>
            <a:r>
              <a:rPr lang="tr-TR" dirty="0" smtClean="0"/>
              <a:t>C. </a:t>
            </a:r>
            <a:r>
              <a:rPr lang="tr-TR" dirty="0" err="1"/>
              <a:t>parapsilosis</a:t>
            </a:r>
            <a:r>
              <a:rPr lang="tr-TR" dirty="0"/>
              <a:t> ve C. </a:t>
            </a:r>
            <a:r>
              <a:rPr lang="tr-TR" dirty="0" err="1"/>
              <a:t>glabrata</a:t>
            </a:r>
            <a:r>
              <a:rPr lang="tr-TR" dirty="0"/>
              <a:t> / </a:t>
            </a:r>
            <a:r>
              <a:rPr lang="tr-TR" dirty="0" smtClean="0"/>
              <a:t>C. </a:t>
            </a:r>
            <a:r>
              <a:rPr lang="tr-TR" dirty="0" err="1"/>
              <a:t>krusei'nin</a:t>
            </a:r>
            <a:r>
              <a:rPr lang="tr-TR" dirty="0"/>
              <a:t> neden olduğu kan dolaşımı enfeksiyonlarının tespiti için T2Candida panelini ve T2Dx </a:t>
            </a:r>
            <a:r>
              <a:rPr lang="tr-TR" dirty="0" smtClean="0"/>
              <a:t>cihazını onayladı </a:t>
            </a:r>
            <a:r>
              <a:rPr lang="tr-TR" dirty="0"/>
              <a:t>. T2Candida testi, bir kan örneğinden </a:t>
            </a:r>
            <a:r>
              <a:rPr lang="tr-TR" dirty="0" smtClean="0"/>
              <a:t>3 </a:t>
            </a:r>
            <a:r>
              <a:rPr lang="tr-TR" dirty="0"/>
              <a:t>ila </a:t>
            </a:r>
            <a:r>
              <a:rPr lang="tr-TR" dirty="0" smtClean="0"/>
              <a:t>5 </a:t>
            </a:r>
            <a:r>
              <a:rPr lang="tr-TR" dirty="0"/>
              <a:t>saat içinde 1 ila 3 koloni oluşturan birim/</a:t>
            </a:r>
            <a:r>
              <a:rPr lang="tr-TR" dirty="0" err="1"/>
              <a:t>mL</a:t>
            </a:r>
            <a:r>
              <a:rPr lang="tr-TR" dirty="0"/>
              <a:t> kadar </a:t>
            </a:r>
            <a:r>
              <a:rPr lang="tr-TR" dirty="0" smtClean="0"/>
              <a:t>miktarı </a:t>
            </a:r>
            <a:r>
              <a:rPr lang="tr-TR" dirty="0"/>
              <a:t>tespit edebilir; bu, </a:t>
            </a:r>
            <a:r>
              <a:rPr lang="tr-TR" dirty="0" smtClean="0"/>
              <a:t>kan kültürlerinden çok daha hızlıdır*. Test, maya hücrelerini parçalayarak </a:t>
            </a:r>
            <a:r>
              <a:rPr lang="tr-TR" dirty="0" err="1" smtClean="0"/>
              <a:t>deoksiribonükleik</a:t>
            </a:r>
            <a:r>
              <a:rPr lang="tr-TR" dirty="0" smtClean="0"/>
              <a:t> </a:t>
            </a:r>
            <a:r>
              <a:rPr lang="tr-TR" dirty="0"/>
              <a:t>asit (DNA) açığa çıkarır; hedef DNA'yı </a:t>
            </a:r>
            <a:r>
              <a:rPr lang="tr-TR" dirty="0" smtClean="0"/>
              <a:t>kopyalar ve tespit </a:t>
            </a:r>
            <a:r>
              <a:rPr lang="tr-TR" dirty="0"/>
              <a:t>eder. Bu teknoloji, </a:t>
            </a:r>
            <a:r>
              <a:rPr lang="tr-TR" dirty="0" err="1"/>
              <a:t>kandideminin</a:t>
            </a:r>
            <a:r>
              <a:rPr lang="tr-TR" dirty="0"/>
              <a:t> erken tespitini </a:t>
            </a:r>
            <a:r>
              <a:rPr lang="tr-TR" dirty="0" smtClean="0"/>
              <a:t>kolaylaştırır**.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94267" y="5949244"/>
            <a:ext cx="10803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</a:t>
            </a:r>
            <a:r>
              <a:rPr lang="tr-TR" sz="1200" i="1" dirty="0" err="1" smtClean="0"/>
              <a:t>Steuber</a:t>
            </a:r>
            <a:r>
              <a:rPr lang="tr-TR" sz="1200" i="1" dirty="0" smtClean="0"/>
              <a:t> </a:t>
            </a:r>
            <a:r>
              <a:rPr lang="tr-TR" sz="1200" i="1" dirty="0"/>
              <a:t>TD, </a:t>
            </a:r>
            <a:r>
              <a:rPr lang="tr-TR" sz="1200" i="1" dirty="0" err="1"/>
              <a:t>Butler</a:t>
            </a:r>
            <a:r>
              <a:rPr lang="tr-TR" sz="1200" i="1" dirty="0"/>
              <a:t> L, </a:t>
            </a:r>
            <a:r>
              <a:rPr lang="tr-TR" sz="1200" i="1" dirty="0" err="1"/>
              <a:t>Sawyer</a:t>
            </a:r>
            <a:r>
              <a:rPr lang="tr-TR" sz="1200" i="1" dirty="0"/>
              <a:t> A, et al. </a:t>
            </a:r>
            <a:r>
              <a:rPr lang="tr-TR" sz="1200" i="1" dirty="0" err="1"/>
              <a:t>Comparison</a:t>
            </a:r>
            <a:r>
              <a:rPr lang="tr-TR" sz="1200" i="1" dirty="0"/>
              <a:t> of </a:t>
            </a:r>
            <a:r>
              <a:rPr lang="tr-TR" sz="1200" i="1" dirty="0" err="1"/>
              <a:t>blood</a:t>
            </a:r>
            <a:r>
              <a:rPr lang="tr-TR" sz="1200" i="1" dirty="0"/>
              <a:t> </a:t>
            </a:r>
            <a:r>
              <a:rPr lang="tr-TR" sz="1200" i="1" dirty="0" err="1"/>
              <a:t>cultures</a:t>
            </a:r>
            <a:r>
              <a:rPr lang="tr-TR" sz="1200" i="1" dirty="0"/>
              <a:t> </a:t>
            </a:r>
            <a:r>
              <a:rPr lang="tr-TR" sz="1200" i="1" dirty="0" err="1"/>
              <a:t>versus</a:t>
            </a:r>
            <a:r>
              <a:rPr lang="tr-TR" sz="1200" i="1" dirty="0"/>
              <a:t> T2 </a:t>
            </a:r>
            <a:r>
              <a:rPr lang="tr-TR" sz="1200" i="1" dirty="0" err="1"/>
              <a:t>Candida</a:t>
            </a:r>
            <a:r>
              <a:rPr lang="tr-TR" sz="1200" i="1" dirty="0"/>
              <a:t> Panel in </a:t>
            </a:r>
            <a:r>
              <a:rPr lang="tr-TR" sz="1200" i="1" dirty="0" err="1"/>
              <a:t>management</a:t>
            </a:r>
            <a:r>
              <a:rPr lang="tr-TR" sz="1200" i="1" dirty="0"/>
              <a:t> of </a:t>
            </a:r>
            <a:r>
              <a:rPr lang="tr-TR" sz="1200" i="1" dirty="0" err="1"/>
              <a:t>candidemia</a:t>
            </a:r>
            <a:r>
              <a:rPr lang="tr-TR" sz="1200" i="1" dirty="0"/>
              <a:t> at a </a:t>
            </a:r>
            <a:r>
              <a:rPr lang="tr-TR" sz="1200" i="1" dirty="0" err="1"/>
              <a:t>large</a:t>
            </a:r>
            <a:r>
              <a:rPr lang="tr-TR" sz="1200" i="1" dirty="0"/>
              <a:t> </a:t>
            </a:r>
            <a:r>
              <a:rPr lang="tr-TR" sz="1200" i="1" dirty="0" err="1"/>
              <a:t>community</a:t>
            </a:r>
            <a:r>
              <a:rPr lang="tr-TR" sz="1200" i="1" dirty="0"/>
              <a:t> </a:t>
            </a:r>
            <a:r>
              <a:rPr lang="tr-TR" sz="1200" i="1" dirty="0" err="1"/>
              <a:t>hospital</a:t>
            </a:r>
            <a:r>
              <a:rPr lang="tr-TR" sz="1200" i="1" dirty="0"/>
              <a:t>. </a:t>
            </a:r>
            <a:r>
              <a:rPr lang="tr-TR" sz="1200" i="1" dirty="0" err="1"/>
              <a:t>Eur</a:t>
            </a:r>
            <a:r>
              <a:rPr lang="tr-TR" sz="1200" i="1" dirty="0"/>
              <a:t> J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Microbiol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2021; 40:997</a:t>
            </a:r>
            <a:r>
              <a:rPr lang="tr-TR" sz="1200" i="1" dirty="0" smtClean="0"/>
              <a:t>.</a:t>
            </a:r>
          </a:p>
          <a:p>
            <a:r>
              <a:rPr lang="tr-TR" sz="1200" i="1" dirty="0" smtClean="0"/>
              <a:t>**</a:t>
            </a:r>
            <a:r>
              <a:rPr lang="tr-TR" sz="1200" dirty="0"/>
              <a:t>Clancy CJ, </a:t>
            </a:r>
            <a:r>
              <a:rPr lang="tr-TR" sz="1200" dirty="0" err="1"/>
              <a:t>Nguyen</a:t>
            </a:r>
            <a:r>
              <a:rPr lang="tr-TR" sz="1200" dirty="0"/>
              <a:t> MH. T2 </a:t>
            </a:r>
            <a:r>
              <a:rPr lang="tr-TR" sz="1200" dirty="0" err="1"/>
              <a:t>magnetic</a:t>
            </a:r>
            <a:r>
              <a:rPr lang="tr-TR" sz="1200" dirty="0"/>
              <a:t> </a:t>
            </a:r>
            <a:r>
              <a:rPr lang="tr-TR" sz="1200" dirty="0" err="1"/>
              <a:t>resonance</a:t>
            </a:r>
            <a:r>
              <a:rPr lang="tr-TR" sz="1200" dirty="0"/>
              <a:t> </a:t>
            </a:r>
            <a:r>
              <a:rPr lang="tr-TR" sz="1200" dirty="0" err="1"/>
              <a:t>for</a:t>
            </a:r>
            <a:r>
              <a:rPr lang="tr-TR" sz="1200" dirty="0"/>
              <a:t> </a:t>
            </a:r>
            <a:r>
              <a:rPr lang="tr-TR" sz="1200" dirty="0" err="1"/>
              <a:t>the</a:t>
            </a:r>
            <a:r>
              <a:rPr lang="tr-TR" sz="1200" dirty="0"/>
              <a:t> </a:t>
            </a:r>
            <a:r>
              <a:rPr lang="tr-TR" sz="1200" dirty="0" err="1"/>
              <a:t>diagnosis</a:t>
            </a:r>
            <a:r>
              <a:rPr lang="tr-TR" sz="1200" dirty="0"/>
              <a:t> of </a:t>
            </a:r>
            <a:r>
              <a:rPr lang="tr-TR" sz="1200" dirty="0" err="1"/>
              <a:t>bloodstream</a:t>
            </a:r>
            <a:r>
              <a:rPr lang="tr-TR" sz="1200" dirty="0"/>
              <a:t> </a:t>
            </a:r>
            <a:r>
              <a:rPr lang="tr-TR" sz="1200" dirty="0" err="1"/>
              <a:t>infections</a:t>
            </a:r>
            <a:r>
              <a:rPr lang="tr-TR" sz="1200" dirty="0"/>
              <a:t>: </a:t>
            </a:r>
            <a:r>
              <a:rPr lang="tr-TR" sz="1200" dirty="0" err="1"/>
              <a:t>charting</a:t>
            </a:r>
            <a:r>
              <a:rPr lang="tr-TR" sz="1200" dirty="0"/>
              <a:t> a </a:t>
            </a:r>
            <a:r>
              <a:rPr lang="tr-TR" sz="1200" dirty="0" err="1"/>
              <a:t>path</a:t>
            </a:r>
            <a:r>
              <a:rPr lang="tr-TR" sz="1200" dirty="0"/>
              <a:t> </a:t>
            </a:r>
            <a:r>
              <a:rPr lang="tr-TR" sz="1200" dirty="0" err="1"/>
              <a:t>forward</a:t>
            </a:r>
            <a:r>
              <a:rPr lang="tr-TR" sz="1200" dirty="0"/>
              <a:t>. J </a:t>
            </a:r>
            <a:r>
              <a:rPr lang="tr-TR" sz="1200" dirty="0" err="1"/>
              <a:t>Antimicrob</a:t>
            </a:r>
            <a:r>
              <a:rPr lang="tr-TR" sz="1200" dirty="0"/>
              <a:t> </a:t>
            </a:r>
            <a:r>
              <a:rPr lang="tr-TR" sz="1200" dirty="0" err="1"/>
              <a:t>Chemother</a:t>
            </a:r>
            <a:r>
              <a:rPr lang="tr-TR" sz="1200" dirty="0"/>
              <a:t> 2018; 73:iv2.</a:t>
            </a:r>
          </a:p>
          <a:p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039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8197"/>
          </a:xfrm>
        </p:spPr>
        <p:txBody>
          <a:bodyPr>
            <a:normAutofit/>
          </a:bodyPr>
          <a:lstStyle/>
          <a:p>
            <a:r>
              <a:rPr lang="tr-TR" dirty="0"/>
              <a:t>1801 hastayı kapsayan bir çalışmada, T2Candida'nın genel duyarlılığı %91 idi ve negatif örneklerin neredeyse %100'ünü maya varlığı açısından negatif olarak doğru bir şekilde kategorize </a:t>
            </a:r>
            <a:r>
              <a:rPr lang="tr-TR" dirty="0" smtClean="0"/>
              <a:t>etti*.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688622" y="5870222"/>
            <a:ext cx="10665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 smtClean="0"/>
              <a:t>Mylonakis</a:t>
            </a:r>
            <a:r>
              <a:rPr lang="tr-TR" sz="1200" i="1" dirty="0" smtClean="0"/>
              <a:t> </a:t>
            </a:r>
            <a:r>
              <a:rPr lang="tr-TR" sz="1200" i="1" dirty="0"/>
              <a:t>E, Clancy CJ, </a:t>
            </a:r>
            <a:r>
              <a:rPr lang="tr-TR" sz="1200" i="1" dirty="0" err="1"/>
              <a:t>Ostrosky-Zeichner</a:t>
            </a:r>
            <a:r>
              <a:rPr lang="tr-TR" sz="1200" i="1" dirty="0"/>
              <a:t> L, et al. T2 </a:t>
            </a:r>
            <a:r>
              <a:rPr lang="tr-TR" sz="1200" i="1" dirty="0" err="1"/>
              <a:t>magnetic</a:t>
            </a:r>
            <a:r>
              <a:rPr lang="tr-TR" sz="1200" i="1" dirty="0"/>
              <a:t> </a:t>
            </a:r>
            <a:r>
              <a:rPr lang="tr-TR" sz="1200" i="1" dirty="0" err="1"/>
              <a:t>resonance</a:t>
            </a:r>
            <a:r>
              <a:rPr lang="tr-TR" sz="1200" i="1" dirty="0"/>
              <a:t> </a:t>
            </a:r>
            <a:r>
              <a:rPr lang="tr-TR" sz="1200" i="1" dirty="0" err="1"/>
              <a:t>assay</a:t>
            </a:r>
            <a:r>
              <a:rPr lang="tr-TR" sz="1200" i="1" dirty="0"/>
              <a:t>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the</a:t>
            </a:r>
            <a:r>
              <a:rPr lang="tr-TR" sz="1200" i="1" dirty="0"/>
              <a:t> </a:t>
            </a:r>
            <a:r>
              <a:rPr lang="tr-TR" sz="1200" i="1" dirty="0" err="1"/>
              <a:t>rapid</a:t>
            </a:r>
            <a:r>
              <a:rPr lang="tr-TR" sz="1200" i="1" dirty="0"/>
              <a:t> </a:t>
            </a:r>
            <a:r>
              <a:rPr lang="tr-TR" sz="1200" i="1" dirty="0" err="1"/>
              <a:t>diagnosis</a:t>
            </a:r>
            <a:r>
              <a:rPr lang="tr-TR" sz="1200" i="1" dirty="0"/>
              <a:t> of </a:t>
            </a:r>
            <a:r>
              <a:rPr lang="tr-TR" sz="1200" i="1" dirty="0" err="1"/>
              <a:t>candidemia</a:t>
            </a:r>
            <a:r>
              <a:rPr lang="tr-TR" sz="1200" i="1" dirty="0"/>
              <a:t> in </a:t>
            </a:r>
            <a:r>
              <a:rPr lang="tr-TR" sz="1200" i="1" dirty="0" err="1"/>
              <a:t>whole</a:t>
            </a:r>
            <a:r>
              <a:rPr lang="tr-TR" sz="1200" i="1" dirty="0"/>
              <a:t> </a:t>
            </a:r>
            <a:r>
              <a:rPr lang="tr-TR" sz="1200" i="1" dirty="0" err="1"/>
              <a:t>blood</a:t>
            </a:r>
            <a:r>
              <a:rPr lang="tr-TR" sz="1200" i="1" dirty="0"/>
              <a:t>: a </a:t>
            </a:r>
            <a:r>
              <a:rPr lang="tr-TR" sz="1200" i="1" dirty="0" err="1"/>
              <a:t>clinical</a:t>
            </a:r>
            <a:r>
              <a:rPr lang="tr-TR" sz="1200" i="1" dirty="0"/>
              <a:t> </a:t>
            </a:r>
            <a:r>
              <a:rPr lang="tr-TR" sz="1200" i="1" dirty="0" err="1"/>
              <a:t>trial</a:t>
            </a:r>
            <a:r>
              <a:rPr lang="tr-TR" sz="1200" i="1" dirty="0"/>
              <a:t>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2015; 60:892</a:t>
            </a:r>
            <a:r>
              <a:rPr lang="tr-TR" sz="1200" i="1" dirty="0" smtClean="0"/>
              <a:t>.</a:t>
            </a:r>
          </a:p>
          <a:p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97148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3308"/>
          </a:xfrm>
        </p:spPr>
        <p:txBody>
          <a:bodyPr>
            <a:normAutofit/>
          </a:bodyPr>
          <a:lstStyle/>
          <a:p>
            <a:r>
              <a:rPr lang="tr-TR" b="1" dirty="0" err="1"/>
              <a:t>Polimeraz</a:t>
            </a:r>
            <a:r>
              <a:rPr lang="tr-TR" b="1" dirty="0"/>
              <a:t> zincir </a:t>
            </a:r>
            <a:r>
              <a:rPr lang="tr-TR" b="1" dirty="0" smtClean="0"/>
              <a:t>reaksiyonu: </a:t>
            </a:r>
            <a:r>
              <a:rPr lang="tr-TR" dirty="0" smtClean="0"/>
              <a:t>Kültür </a:t>
            </a:r>
            <a:r>
              <a:rPr lang="tr-TR" dirty="0"/>
              <a:t>dışı yöntemlerin şu anki odak noktalarından biri, </a:t>
            </a:r>
            <a:r>
              <a:rPr lang="tr-TR" dirty="0" err="1"/>
              <a:t>kandidemi</a:t>
            </a:r>
            <a:r>
              <a:rPr lang="tr-TR" dirty="0"/>
              <a:t> ve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kandidiyazis</a:t>
            </a:r>
            <a:r>
              <a:rPr lang="tr-TR" dirty="0"/>
              <a:t> için bir </a:t>
            </a:r>
            <a:r>
              <a:rPr lang="tr-TR" dirty="0" err="1"/>
              <a:t>polimeraz</a:t>
            </a:r>
            <a:r>
              <a:rPr lang="tr-TR" dirty="0"/>
              <a:t> zincir reaksiyonu (PCR) testinin </a:t>
            </a:r>
            <a:r>
              <a:rPr lang="tr-TR" dirty="0" smtClean="0"/>
              <a:t>geliştirilmesidir. </a:t>
            </a:r>
            <a:r>
              <a:rPr lang="tr-TR" dirty="0" err="1"/>
              <a:t>Kandideminin</a:t>
            </a:r>
            <a:r>
              <a:rPr lang="tr-TR" dirty="0"/>
              <a:t> tespiti için, </a:t>
            </a:r>
            <a:r>
              <a:rPr lang="tr-TR" dirty="0" err="1"/>
              <a:t>PCR'nin</a:t>
            </a:r>
            <a:r>
              <a:rPr lang="tr-TR" dirty="0"/>
              <a:t> duyarlılığının daha önce kan kültürlerinin duyarlılığına benzer olduğu </a:t>
            </a:r>
            <a:r>
              <a:rPr lang="tr-TR" dirty="0" smtClean="0"/>
              <a:t>bildirilmiştir </a:t>
            </a:r>
            <a:r>
              <a:rPr lang="tr-TR" dirty="0"/>
              <a:t>ve </a:t>
            </a:r>
            <a:r>
              <a:rPr lang="tr-TR" dirty="0" smtClean="0"/>
              <a:t>PCR </a:t>
            </a:r>
            <a:r>
              <a:rPr lang="tr-TR" dirty="0"/>
              <a:t>kültürler negatif olduğunda tanı koymada yardımcı olmuştur *</a:t>
            </a:r>
            <a:r>
              <a:rPr lang="tr-TR" dirty="0" smtClean="0"/>
              <a:t>. </a:t>
            </a:r>
          </a:p>
          <a:p>
            <a:r>
              <a:rPr lang="tr-TR" dirty="0"/>
              <a:t>Başlıca dezavantajı, hiçbir PCR testinin standardize edilmemiş olmasıdır; kullanılan PCR testine bağlı olarak değişen sonuçlar bildirilmektedir*.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745067" y="5993870"/>
            <a:ext cx="97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/>
              <a:t>Ahmad</a:t>
            </a:r>
            <a:r>
              <a:rPr lang="tr-TR" sz="1200" i="1" dirty="0"/>
              <a:t> S, </a:t>
            </a:r>
            <a:r>
              <a:rPr lang="tr-TR" sz="1200" i="1" dirty="0" err="1"/>
              <a:t>Khan</a:t>
            </a:r>
            <a:r>
              <a:rPr lang="tr-TR" sz="1200" i="1" dirty="0"/>
              <a:t> Z, Mustafa AS, </a:t>
            </a:r>
            <a:r>
              <a:rPr lang="tr-TR" sz="1200" i="1" dirty="0" err="1"/>
              <a:t>Khan</a:t>
            </a:r>
            <a:r>
              <a:rPr lang="tr-TR" sz="1200" i="1" dirty="0"/>
              <a:t> ZU. </a:t>
            </a:r>
            <a:r>
              <a:rPr lang="tr-TR" sz="1200" i="1" dirty="0" err="1"/>
              <a:t>Seminested</a:t>
            </a:r>
            <a:r>
              <a:rPr lang="tr-TR" sz="1200" i="1" dirty="0"/>
              <a:t> PCR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diagnosis</a:t>
            </a:r>
            <a:r>
              <a:rPr lang="tr-TR" sz="1200" i="1" dirty="0"/>
              <a:t> of </a:t>
            </a:r>
            <a:r>
              <a:rPr lang="tr-TR" sz="1200" i="1" dirty="0" err="1"/>
              <a:t>candidemia</a:t>
            </a:r>
            <a:r>
              <a:rPr lang="tr-TR" sz="1200" i="1" dirty="0"/>
              <a:t>: </a:t>
            </a:r>
            <a:r>
              <a:rPr lang="tr-TR" sz="1200" i="1" dirty="0" err="1"/>
              <a:t>comparison</a:t>
            </a:r>
            <a:r>
              <a:rPr lang="tr-TR" sz="1200" i="1" dirty="0"/>
              <a:t> </a:t>
            </a:r>
            <a:r>
              <a:rPr lang="tr-TR" sz="1200" i="1" dirty="0" err="1"/>
              <a:t>with</a:t>
            </a:r>
            <a:r>
              <a:rPr lang="tr-TR" sz="1200" i="1" dirty="0"/>
              <a:t> </a:t>
            </a:r>
            <a:r>
              <a:rPr lang="tr-TR" sz="1200" i="1" dirty="0" err="1"/>
              <a:t>culture</a:t>
            </a:r>
            <a:r>
              <a:rPr lang="tr-TR" sz="1200" i="1" dirty="0"/>
              <a:t>, </a:t>
            </a:r>
            <a:r>
              <a:rPr lang="tr-TR" sz="1200" i="1" dirty="0" err="1"/>
              <a:t>antigen</a:t>
            </a:r>
            <a:r>
              <a:rPr lang="tr-TR" sz="1200" i="1" dirty="0"/>
              <a:t> </a:t>
            </a:r>
            <a:r>
              <a:rPr lang="tr-TR" sz="1200" i="1" dirty="0" err="1"/>
              <a:t>detection</a:t>
            </a:r>
            <a:r>
              <a:rPr lang="tr-TR" sz="1200" i="1" dirty="0"/>
              <a:t>,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biochemical</a:t>
            </a:r>
            <a:r>
              <a:rPr lang="tr-TR" sz="1200" i="1" dirty="0"/>
              <a:t> </a:t>
            </a:r>
            <a:r>
              <a:rPr lang="tr-TR" sz="1200" i="1" dirty="0" err="1"/>
              <a:t>methods</a:t>
            </a:r>
            <a:r>
              <a:rPr lang="tr-TR" sz="1200" i="1" dirty="0"/>
              <a:t>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species</a:t>
            </a:r>
            <a:r>
              <a:rPr lang="tr-TR" sz="1200" i="1" dirty="0"/>
              <a:t> </a:t>
            </a:r>
            <a:r>
              <a:rPr lang="tr-TR" sz="1200" i="1" dirty="0" err="1"/>
              <a:t>identification</a:t>
            </a:r>
            <a:r>
              <a:rPr lang="tr-TR" sz="1200" i="1" dirty="0"/>
              <a:t>. J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Microbiol</a:t>
            </a:r>
            <a:r>
              <a:rPr lang="tr-TR" sz="1200" i="1" dirty="0"/>
              <a:t> 2002; 40:2483.</a:t>
            </a:r>
          </a:p>
          <a:p>
            <a:r>
              <a:rPr lang="tr-TR" sz="1200" i="1" dirty="0"/>
              <a:t>*</a:t>
            </a:r>
            <a:r>
              <a:rPr lang="tr-TR" sz="1200" i="1" dirty="0" err="1"/>
              <a:t>Schroeder</a:t>
            </a:r>
            <a:r>
              <a:rPr lang="tr-TR" sz="1200" i="1" dirty="0"/>
              <a:t> JA, Wilson CM, </a:t>
            </a:r>
            <a:r>
              <a:rPr lang="tr-TR" sz="1200" i="1" dirty="0" err="1"/>
              <a:t>Pappas</a:t>
            </a:r>
            <a:r>
              <a:rPr lang="tr-TR" sz="1200" i="1" dirty="0"/>
              <a:t> PG. </a:t>
            </a:r>
            <a:r>
              <a:rPr lang="tr-TR" sz="1200" i="1" dirty="0" err="1"/>
              <a:t>Invasive</a:t>
            </a:r>
            <a:r>
              <a:rPr lang="tr-TR" sz="1200" i="1" dirty="0"/>
              <a:t> </a:t>
            </a:r>
            <a:r>
              <a:rPr lang="tr-TR" sz="1200" i="1" dirty="0" err="1"/>
              <a:t>Candidiasis</a:t>
            </a:r>
            <a:r>
              <a:rPr lang="tr-TR" sz="1200" i="1" dirty="0"/>
              <a:t>.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</a:t>
            </a:r>
            <a:r>
              <a:rPr lang="tr-TR" sz="1200" i="1" dirty="0" err="1"/>
              <a:t>Clin</a:t>
            </a:r>
            <a:r>
              <a:rPr lang="tr-TR" sz="1200" i="1" dirty="0"/>
              <a:t> North </a:t>
            </a:r>
            <a:r>
              <a:rPr lang="tr-TR" sz="1200" i="1" dirty="0" err="1"/>
              <a:t>Am</a:t>
            </a:r>
            <a:r>
              <a:rPr lang="tr-TR" sz="1200" i="1" dirty="0"/>
              <a:t> 2025; 39:93</a:t>
            </a:r>
          </a:p>
        </p:txBody>
      </p:sp>
    </p:spTree>
    <p:extLst>
      <p:ext uri="{BB962C8B-B14F-4D97-AF65-F5344CB8AC3E}">
        <p14:creationId xmlns:p14="http://schemas.microsoft.com/office/powerpoint/2010/main" val="61498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Gerçek zamanlı PCR testinin, BDG testinin ve kan kültürlerinin,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kandidiyazis</a:t>
            </a:r>
            <a:r>
              <a:rPr lang="tr-TR" dirty="0"/>
              <a:t> tanısı için kullanıldığı bir çalışmada,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kandidiyazisli</a:t>
            </a:r>
            <a:r>
              <a:rPr lang="tr-TR" dirty="0"/>
              <a:t> 55 hastada </a:t>
            </a:r>
            <a:r>
              <a:rPr lang="tr-TR" dirty="0" smtClean="0"/>
              <a:t>ve </a:t>
            </a:r>
            <a:r>
              <a:rPr lang="tr-TR" dirty="0"/>
              <a:t>73 </a:t>
            </a:r>
            <a:r>
              <a:rPr lang="tr-TR" dirty="0" smtClean="0"/>
              <a:t>kontrol grubunda </a:t>
            </a:r>
            <a:r>
              <a:rPr lang="tr-TR" dirty="0"/>
              <a:t>performans </a:t>
            </a:r>
            <a:r>
              <a:rPr lang="tr-TR" dirty="0" smtClean="0"/>
              <a:t>karşılaştırılmıştır*.</a:t>
            </a:r>
          </a:p>
          <a:p>
            <a:r>
              <a:rPr lang="tr-TR" dirty="0" smtClean="0"/>
              <a:t>PCR </a:t>
            </a:r>
            <a:r>
              <a:rPr lang="tr-TR" dirty="0"/>
              <a:t>testi,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kandidiyazis</a:t>
            </a:r>
            <a:r>
              <a:rPr lang="tr-TR" dirty="0"/>
              <a:t> tanısı için BDG testinden daha duyarlıydı (%80'e karşı %56) ancak benzer özgüllüğe sahipti (%70'e karşı %73). </a:t>
            </a:r>
            <a:r>
              <a:rPr lang="tr-TR" dirty="0" smtClean="0"/>
              <a:t>PCR </a:t>
            </a:r>
            <a:r>
              <a:rPr lang="tr-TR" dirty="0"/>
              <a:t>derin yerleşimli </a:t>
            </a:r>
            <a:r>
              <a:rPr lang="tr-TR" dirty="0" err="1"/>
              <a:t>kandidiyazis</a:t>
            </a:r>
            <a:r>
              <a:rPr lang="tr-TR" dirty="0"/>
              <a:t> için daha duyarlıydı (%89'a karşı %53). Hem PCR hem de BDG testi,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kandidiyazisli</a:t>
            </a:r>
            <a:r>
              <a:rPr lang="tr-TR" dirty="0"/>
              <a:t> hastalarda kan kültürlerinden daha duyarlıydı. </a:t>
            </a:r>
            <a:r>
              <a:rPr lang="tr-TR" dirty="0" err="1"/>
              <a:t>İnvaziv</a:t>
            </a:r>
            <a:r>
              <a:rPr lang="tr-TR" dirty="0"/>
              <a:t> </a:t>
            </a:r>
            <a:r>
              <a:rPr lang="tr-TR" dirty="0" err="1"/>
              <a:t>kandidiyazisli</a:t>
            </a:r>
            <a:r>
              <a:rPr lang="tr-TR" dirty="0"/>
              <a:t> hastalarda, kan kültürlerinin PCR veya BDG testiyle birlikte duyarlılığı sırasıyla %98 ve %79 idi.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735189" y="6176963"/>
            <a:ext cx="107216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/>
              <a:t>Nguyen</a:t>
            </a:r>
            <a:r>
              <a:rPr lang="tr-TR" sz="1200" i="1" dirty="0"/>
              <a:t> MH, </a:t>
            </a:r>
            <a:r>
              <a:rPr lang="tr-TR" sz="1200" i="1" dirty="0" err="1"/>
              <a:t>Wissel</a:t>
            </a:r>
            <a:r>
              <a:rPr lang="tr-TR" sz="1200" i="1" dirty="0"/>
              <a:t> MC, </a:t>
            </a:r>
            <a:r>
              <a:rPr lang="tr-TR" sz="1200" i="1" dirty="0" err="1"/>
              <a:t>Shields</a:t>
            </a:r>
            <a:r>
              <a:rPr lang="tr-TR" sz="1200" i="1" dirty="0"/>
              <a:t> RK, et al. </a:t>
            </a:r>
            <a:r>
              <a:rPr lang="tr-TR" sz="1200" i="1" dirty="0" err="1"/>
              <a:t>Performance</a:t>
            </a:r>
            <a:r>
              <a:rPr lang="tr-TR" sz="1200" i="1" dirty="0"/>
              <a:t> of </a:t>
            </a:r>
            <a:r>
              <a:rPr lang="tr-TR" sz="1200" i="1" dirty="0" err="1"/>
              <a:t>Candida</a:t>
            </a:r>
            <a:r>
              <a:rPr lang="tr-TR" sz="1200" i="1" dirty="0"/>
              <a:t> </a:t>
            </a:r>
            <a:r>
              <a:rPr lang="tr-TR" sz="1200" i="1" dirty="0" err="1"/>
              <a:t>real</a:t>
            </a:r>
            <a:r>
              <a:rPr lang="tr-TR" sz="1200" i="1" dirty="0"/>
              <a:t>-time </a:t>
            </a:r>
            <a:r>
              <a:rPr lang="tr-TR" sz="1200" i="1" dirty="0" err="1"/>
              <a:t>polymerase</a:t>
            </a:r>
            <a:r>
              <a:rPr lang="tr-TR" sz="1200" i="1" dirty="0"/>
              <a:t> </a:t>
            </a:r>
            <a:r>
              <a:rPr lang="tr-TR" sz="1200" i="1" dirty="0" err="1"/>
              <a:t>chain</a:t>
            </a:r>
            <a:r>
              <a:rPr lang="tr-TR" sz="1200" i="1" dirty="0"/>
              <a:t> </a:t>
            </a:r>
            <a:r>
              <a:rPr lang="tr-TR" sz="1200" i="1" dirty="0" err="1"/>
              <a:t>reaction</a:t>
            </a:r>
            <a:r>
              <a:rPr lang="tr-TR" sz="1200" i="1" dirty="0"/>
              <a:t>, </a:t>
            </a:r>
            <a:r>
              <a:rPr lang="el-GR" sz="1200" i="1" dirty="0"/>
              <a:t>β-</a:t>
            </a:r>
            <a:r>
              <a:rPr lang="tr-TR" sz="1200" i="1" dirty="0"/>
              <a:t>D-</a:t>
            </a:r>
            <a:r>
              <a:rPr lang="tr-TR" sz="1200" i="1" dirty="0" err="1"/>
              <a:t>glucan</a:t>
            </a:r>
            <a:r>
              <a:rPr lang="tr-TR" sz="1200" i="1" dirty="0"/>
              <a:t> </a:t>
            </a:r>
            <a:r>
              <a:rPr lang="tr-TR" sz="1200" i="1" dirty="0" err="1"/>
              <a:t>assay</a:t>
            </a:r>
            <a:r>
              <a:rPr lang="tr-TR" sz="1200" i="1" dirty="0"/>
              <a:t>,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blood</a:t>
            </a:r>
            <a:r>
              <a:rPr lang="tr-TR" sz="1200" i="1" dirty="0"/>
              <a:t> </a:t>
            </a:r>
            <a:r>
              <a:rPr lang="tr-TR" sz="1200" i="1" dirty="0" err="1"/>
              <a:t>cultures</a:t>
            </a:r>
            <a:r>
              <a:rPr lang="tr-TR" sz="1200" i="1" dirty="0"/>
              <a:t> in </a:t>
            </a:r>
            <a:r>
              <a:rPr lang="tr-TR" sz="1200" i="1" dirty="0" err="1"/>
              <a:t>the</a:t>
            </a:r>
            <a:r>
              <a:rPr lang="tr-TR" sz="1200" i="1" dirty="0"/>
              <a:t> </a:t>
            </a:r>
            <a:r>
              <a:rPr lang="tr-TR" sz="1200" i="1" dirty="0" err="1"/>
              <a:t>diagnosis</a:t>
            </a:r>
            <a:r>
              <a:rPr lang="tr-TR" sz="1200" i="1" dirty="0"/>
              <a:t> of </a:t>
            </a:r>
            <a:r>
              <a:rPr lang="tr-TR" sz="1200" i="1" dirty="0" err="1"/>
              <a:t>invasive</a:t>
            </a:r>
            <a:r>
              <a:rPr lang="tr-TR" sz="1200" i="1" dirty="0"/>
              <a:t> </a:t>
            </a:r>
            <a:r>
              <a:rPr lang="tr-TR" sz="1200" i="1" dirty="0" err="1"/>
              <a:t>candidiasis</a:t>
            </a:r>
            <a:r>
              <a:rPr lang="tr-TR" sz="1200" i="1" dirty="0"/>
              <a:t>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2012; 54:1240.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42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Başka bir çalışmada Avrupa'da ticari olarak satılan gerçek zamanlı bir PCR testi (</a:t>
            </a:r>
            <a:r>
              <a:rPr lang="tr-TR" dirty="0" err="1"/>
              <a:t>Fungiplex</a:t>
            </a:r>
            <a:r>
              <a:rPr lang="tr-TR" dirty="0"/>
              <a:t> </a:t>
            </a:r>
            <a:r>
              <a:rPr lang="tr-TR" dirty="0" err="1"/>
              <a:t>Candida</a:t>
            </a:r>
            <a:r>
              <a:rPr lang="tr-TR" dirty="0"/>
              <a:t>) ve bir BDG testi (</a:t>
            </a:r>
            <a:r>
              <a:rPr lang="tr-TR" dirty="0" err="1"/>
              <a:t>FujiFilm</a:t>
            </a:r>
            <a:r>
              <a:rPr lang="tr-TR" dirty="0"/>
              <a:t>, </a:t>
            </a:r>
            <a:r>
              <a:rPr lang="tr-TR" dirty="0" err="1"/>
              <a:t>Wako</a:t>
            </a:r>
            <a:r>
              <a:rPr lang="tr-TR" dirty="0"/>
              <a:t> </a:t>
            </a:r>
            <a:r>
              <a:rPr lang="tr-TR" dirty="0" err="1"/>
              <a:t>Chemicals</a:t>
            </a:r>
            <a:r>
              <a:rPr lang="tr-TR" dirty="0"/>
              <a:t>) belgelenmiş </a:t>
            </a:r>
            <a:r>
              <a:rPr lang="tr-TR" dirty="0" err="1"/>
              <a:t>kandidemisi</a:t>
            </a:r>
            <a:r>
              <a:rPr lang="tr-TR" dirty="0"/>
              <a:t> olan 103 hastada </a:t>
            </a:r>
            <a:r>
              <a:rPr lang="tr-TR" dirty="0" smtClean="0"/>
              <a:t>karşılaştırıldı.</a:t>
            </a:r>
          </a:p>
          <a:p>
            <a:r>
              <a:rPr lang="tr-TR" dirty="0" smtClean="0"/>
              <a:t>BDG </a:t>
            </a:r>
            <a:r>
              <a:rPr lang="tr-TR" dirty="0"/>
              <a:t>testinin özellikle yoğun bakım ünitesindeki </a:t>
            </a:r>
            <a:r>
              <a:rPr lang="tr-TR" dirty="0" smtClean="0"/>
              <a:t>ve</a:t>
            </a:r>
            <a:r>
              <a:rPr lang="tr-TR" dirty="0"/>
              <a:t> </a:t>
            </a:r>
            <a:r>
              <a:rPr lang="tr-TR" i="1" dirty="0"/>
              <a:t>C. </a:t>
            </a:r>
            <a:r>
              <a:rPr lang="tr-TR" i="1" dirty="0" err="1"/>
              <a:t>albicans'ın</a:t>
            </a:r>
            <a:r>
              <a:rPr lang="tr-TR" dirty="0"/>
              <a:t> neden olduğu </a:t>
            </a:r>
            <a:r>
              <a:rPr lang="tr-TR" dirty="0" err="1"/>
              <a:t>kandidemisi</a:t>
            </a:r>
            <a:r>
              <a:rPr lang="tr-TR" dirty="0"/>
              <a:t> </a:t>
            </a:r>
            <a:r>
              <a:rPr lang="tr-TR" dirty="0" smtClean="0"/>
              <a:t>olan hastalarda </a:t>
            </a:r>
            <a:r>
              <a:rPr lang="tr-TR" dirty="0"/>
              <a:t>PCR testinden daha yüksek duyarlılığa sahip olduğu </a:t>
            </a:r>
            <a:r>
              <a:rPr lang="tr-TR" dirty="0" smtClean="0"/>
              <a:t>gözlendi </a:t>
            </a:r>
            <a:r>
              <a:rPr lang="tr-TR" dirty="0"/>
              <a:t>(%58'e karşı %33</a:t>
            </a:r>
            <a:r>
              <a:rPr lang="tr-TR" dirty="0" smtClean="0"/>
              <a:t>). </a:t>
            </a:r>
            <a:r>
              <a:rPr lang="tr-TR" dirty="0"/>
              <a:t>PCR için özgüllüklerin %93 ve BDG için %89 olduğu </a:t>
            </a:r>
            <a:r>
              <a:rPr lang="tr-TR" dirty="0" smtClean="0"/>
              <a:t>bulundu*.</a:t>
            </a: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60966" y="6119336"/>
            <a:ext cx="102700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 smtClean="0"/>
              <a:t>Koc</a:t>
            </a:r>
            <a:r>
              <a:rPr lang="tr-TR" sz="1200" i="1" dirty="0" smtClean="0"/>
              <a:t> </a:t>
            </a:r>
            <a:r>
              <a:rPr lang="tr-TR" sz="1200" i="1" dirty="0"/>
              <a:t>Ö, </a:t>
            </a:r>
            <a:r>
              <a:rPr lang="tr-TR" sz="1200" i="1" dirty="0" err="1"/>
              <a:t>Kessler</a:t>
            </a:r>
            <a:r>
              <a:rPr lang="tr-TR" sz="1200" i="1" dirty="0"/>
              <a:t> HH, </a:t>
            </a:r>
            <a:r>
              <a:rPr lang="tr-TR" sz="1200" i="1" dirty="0" err="1"/>
              <a:t>Hoenigl</a:t>
            </a:r>
            <a:r>
              <a:rPr lang="tr-TR" sz="1200" i="1" dirty="0"/>
              <a:t> M, et al. </a:t>
            </a:r>
            <a:r>
              <a:rPr lang="tr-TR" sz="1200" i="1" dirty="0" err="1"/>
              <a:t>Performance</a:t>
            </a:r>
            <a:r>
              <a:rPr lang="tr-TR" sz="1200" i="1" dirty="0"/>
              <a:t> of </a:t>
            </a:r>
            <a:r>
              <a:rPr lang="tr-TR" sz="1200" i="1" dirty="0" err="1"/>
              <a:t>Multiplex</a:t>
            </a:r>
            <a:r>
              <a:rPr lang="tr-TR" sz="1200" i="1" dirty="0"/>
              <a:t> PCR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el-GR" sz="1200" i="1" dirty="0"/>
              <a:t>β-1,3-</a:t>
            </a:r>
            <a:r>
              <a:rPr lang="tr-TR" sz="1200" i="1" dirty="0"/>
              <a:t>D-</a:t>
            </a:r>
            <a:r>
              <a:rPr lang="tr-TR" sz="1200" i="1" dirty="0" err="1"/>
              <a:t>Glucan</a:t>
            </a:r>
            <a:r>
              <a:rPr lang="tr-TR" sz="1200" i="1" dirty="0"/>
              <a:t> </a:t>
            </a:r>
            <a:r>
              <a:rPr lang="tr-TR" sz="1200" i="1" dirty="0" err="1"/>
              <a:t>Testing</a:t>
            </a:r>
            <a:r>
              <a:rPr lang="tr-TR" sz="1200" i="1" dirty="0"/>
              <a:t>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the</a:t>
            </a:r>
            <a:r>
              <a:rPr lang="tr-TR" sz="1200" i="1" dirty="0"/>
              <a:t> </a:t>
            </a:r>
            <a:r>
              <a:rPr lang="tr-TR" sz="1200" i="1" dirty="0" err="1"/>
              <a:t>Diagnosis</a:t>
            </a:r>
            <a:r>
              <a:rPr lang="tr-TR" sz="1200" i="1" dirty="0"/>
              <a:t> of </a:t>
            </a:r>
            <a:r>
              <a:rPr lang="tr-TR" sz="1200" i="1" dirty="0" err="1"/>
              <a:t>Candidemia</a:t>
            </a:r>
            <a:r>
              <a:rPr lang="tr-TR" sz="1200" i="1" dirty="0"/>
              <a:t>. J </a:t>
            </a:r>
            <a:r>
              <a:rPr lang="tr-TR" sz="1200" i="1" dirty="0" err="1"/>
              <a:t>Fungi</a:t>
            </a:r>
            <a:r>
              <a:rPr lang="tr-TR" sz="1200" i="1" dirty="0"/>
              <a:t> (Basel) 2022; 8.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85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Antikor </a:t>
            </a:r>
            <a:r>
              <a:rPr lang="tr-TR" b="1" dirty="0" smtClean="0"/>
              <a:t>testleri: </a:t>
            </a:r>
            <a:r>
              <a:rPr lang="tr-TR" dirty="0" smtClean="0"/>
              <a:t>Bugüne </a:t>
            </a:r>
            <a:r>
              <a:rPr lang="tr-TR" dirty="0"/>
              <a:t>kadar, tanı için yararlı olan hassas ve spesifik bir </a:t>
            </a:r>
            <a:r>
              <a:rPr lang="tr-TR" i="1" dirty="0" err="1"/>
              <a:t>Candida</a:t>
            </a:r>
            <a:r>
              <a:rPr lang="tr-TR" dirty="0"/>
              <a:t> antikor testi geliştirilmemiştir. </a:t>
            </a:r>
            <a:r>
              <a:rPr lang="tr-TR" i="1" dirty="0" err="1"/>
              <a:t>Candida'lar</a:t>
            </a:r>
            <a:r>
              <a:rPr lang="tr-TR" i="1" dirty="0"/>
              <a:t> normal </a:t>
            </a:r>
            <a:r>
              <a:rPr lang="tr-TR" i="1" dirty="0" err="1"/>
              <a:t>mikrobiyotanın</a:t>
            </a:r>
            <a:r>
              <a:rPr lang="tr-TR" i="1" dirty="0"/>
              <a:t> bir parçası olduğundan, sağlıklı kişilerde bu organizmalara karşı antikorlar bulunur ve bu da testin özgüllüğünü azaltır. Ek olarak, bağışıklık sistemi baskılanmış bir konakçı </a:t>
            </a:r>
            <a:r>
              <a:rPr lang="tr-TR" i="1" dirty="0" err="1"/>
              <a:t>Candida</a:t>
            </a:r>
            <a:r>
              <a:rPr lang="tr-TR" dirty="0"/>
              <a:t> enfeksiyonuna karşı güçlü bir antikor yanıtı üretemeyebilir ve bu da bu yüksek riskli popülasyonda testin duyarlılığını azaltır.</a:t>
            </a:r>
          </a:p>
        </p:txBody>
      </p:sp>
    </p:spTree>
    <p:extLst>
      <p:ext uri="{BB962C8B-B14F-4D97-AF65-F5344CB8AC3E}">
        <p14:creationId xmlns:p14="http://schemas.microsoft.com/office/powerpoint/2010/main" val="34790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İnvaziv</a:t>
            </a:r>
            <a:r>
              <a:rPr lang="tr-TR" b="1" dirty="0"/>
              <a:t> </a:t>
            </a:r>
            <a:r>
              <a:rPr lang="tr-TR" b="1" dirty="0" err="1"/>
              <a:t>aspergilloz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46286"/>
          </a:xfrm>
        </p:spPr>
        <p:txBody>
          <a:bodyPr>
            <a:normAutofit/>
          </a:bodyPr>
          <a:lstStyle/>
          <a:p>
            <a:r>
              <a:rPr lang="tr-TR" dirty="0"/>
              <a:t>"</a:t>
            </a:r>
            <a:r>
              <a:rPr lang="tr-TR" dirty="0" err="1"/>
              <a:t>Aspergilloz</a:t>
            </a:r>
            <a:r>
              <a:rPr lang="tr-TR" dirty="0"/>
              <a:t>" terimi, alerji, hava </a:t>
            </a:r>
            <a:r>
              <a:rPr lang="tr-TR" dirty="0" smtClean="0"/>
              <a:t>yolu/akciğer </a:t>
            </a:r>
            <a:r>
              <a:rPr lang="tr-TR" dirty="0" err="1"/>
              <a:t>invazyonu</a:t>
            </a:r>
            <a:r>
              <a:rPr lang="tr-TR" dirty="0"/>
              <a:t>, deri enfeksiyonu veya </a:t>
            </a:r>
            <a:r>
              <a:rPr lang="tr-TR" dirty="0"/>
              <a:t>akciğer dışı </a:t>
            </a:r>
            <a:r>
              <a:rPr lang="tr-TR" dirty="0" smtClean="0"/>
              <a:t>enfeksiyonu ifade </a:t>
            </a:r>
            <a:r>
              <a:rPr lang="tr-TR" dirty="0"/>
              <a:t>eder . </a:t>
            </a:r>
            <a:endParaRPr lang="tr-TR" dirty="0" smtClean="0"/>
          </a:p>
          <a:p>
            <a:r>
              <a:rPr lang="tr-TR" dirty="0" err="1" smtClean="0"/>
              <a:t>Aspergillus</a:t>
            </a:r>
            <a:r>
              <a:rPr lang="tr-TR" dirty="0" smtClean="0"/>
              <a:t> türleri </a:t>
            </a:r>
            <a:r>
              <a:rPr lang="tr-TR" dirty="0"/>
              <a:t>(en yaygın olarak A. </a:t>
            </a:r>
            <a:r>
              <a:rPr lang="tr-TR" dirty="0" err="1"/>
              <a:t>fumigatus</a:t>
            </a:r>
            <a:r>
              <a:rPr lang="tr-TR" dirty="0"/>
              <a:t> </a:t>
            </a:r>
            <a:r>
              <a:rPr lang="tr-TR" dirty="0" smtClean="0"/>
              <a:t>daha sonra A</a:t>
            </a:r>
            <a:r>
              <a:rPr lang="tr-TR" dirty="0"/>
              <a:t>. </a:t>
            </a:r>
            <a:r>
              <a:rPr lang="tr-TR" dirty="0" err="1"/>
              <a:t>flavus</a:t>
            </a:r>
            <a:r>
              <a:rPr lang="tr-TR" dirty="0"/>
              <a:t> , A. </a:t>
            </a:r>
            <a:r>
              <a:rPr lang="tr-TR" dirty="0" err="1"/>
              <a:t>niger</a:t>
            </a:r>
            <a:r>
              <a:rPr lang="tr-TR" dirty="0"/>
              <a:t> ve A. </a:t>
            </a:r>
            <a:r>
              <a:rPr lang="tr-TR" dirty="0" err="1"/>
              <a:t>terreus</a:t>
            </a:r>
            <a:r>
              <a:rPr lang="tr-TR" dirty="0"/>
              <a:t>) </a:t>
            </a:r>
            <a:r>
              <a:rPr lang="tr-TR" dirty="0" smtClean="0"/>
              <a:t>doğada </a:t>
            </a:r>
            <a:r>
              <a:rPr lang="tr-TR" dirty="0"/>
              <a:t>her yerde bulunur ve bulaşıcı </a:t>
            </a:r>
            <a:r>
              <a:rPr lang="tr-TR" dirty="0" err="1"/>
              <a:t>konidiaların</a:t>
            </a:r>
            <a:r>
              <a:rPr lang="tr-TR" dirty="0"/>
              <a:t> solunması sık görülen bir olaydır. Doku </a:t>
            </a:r>
            <a:r>
              <a:rPr lang="tr-TR" dirty="0" err="1"/>
              <a:t>invazyonu</a:t>
            </a:r>
            <a:r>
              <a:rPr lang="tr-TR" dirty="0"/>
              <a:t> nadirdir ve en sık </a:t>
            </a:r>
            <a:r>
              <a:rPr lang="tr-TR" dirty="0" err="1" smtClean="0"/>
              <a:t>immünosüpresif</a:t>
            </a:r>
            <a:r>
              <a:rPr lang="tr-TR" dirty="0" smtClean="0"/>
              <a:t> hastalarda görülür*.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678311"/>
            <a:ext cx="10676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*https://www.uptodate.com/contents/epidemiology-and-clinical-manifestations-of-invasive-aspergillosis, april 2025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18031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Histopatolojik</a:t>
            </a:r>
            <a:r>
              <a:rPr lang="tr-TR" dirty="0"/>
              <a:t> olarak,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/>
              <a:t>, enfeksiyonun doku düzlemleri boyunca ilerlemesiyle </a:t>
            </a:r>
            <a:r>
              <a:rPr lang="tr-TR" dirty="0" smtClean="0"/>
              <a:t>karakterizedir.</a:t>
            </a:r>
          </a:p>
          <a:p>
            <a:r>
              <a:rPr lang="tr-TR" dirty="0" smtClean="0"/>
              <a:t>Enfarktüs, doku nekrozu, </a:t>
            </a: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invazyon</a:t>
            </a:r>
            <a:r>
              <a:rPr lang="tr-TR" dirty="0" smtClean="0"/>
              <a:t>!</a:t>
            </a:r>
          </a:p>
          <a:p>
            <a:r>
              <a:rPr lang="tr-TR" dirty="0" smtClean="0"/>
              <a:t>Muhtemelen </a:t>
            </a:r>
            <a:r>
              <a:rPr lang="tr-TR" dirty="0" err="1" smtClean="0"/>
              <a:t>fungal</a:t>
            </a:r>
            <a:r>
              <a:rPr lang="tr-TR" dirty="0" smtClean="0"/>
              <a:t> </a:t>
            </a:r>
            <a:r>
              <a:rPr lang="tr-TR" dirty="0"/>
              <a:t>hücre yüzeyi bileşenleri, bazal </a:t>
            </a:r>
            <a:r>
              <a:rPr lang="tr-TR" dirty="0" err="1"/>
              <a:t>membran</a:t>
            </a:r>
            <a:r>
              <a:rPr lang="tr-TR" dirty="0"/>
              <a:t>, </a:t>
            </a:r>
            <a:r>
              <a:rPr lang="tr-TR" dirty="0" err="1"/>
              <a:t>ekstraselüler</a:t>
            </a:r>
            <a:r>
              <a:rPr lang="tr-TR" dirty="0"/>
              <a:t> matris ve hücresel bileşenler dahil olmak üzere damar duvarı bileşenlerine bağlanır ve </a:t>
            </a:r>
            <a:r>
              <a:rPr lang="tr-TR" dirty="0" err="1"/>
              <a:t>invaziv</a:t>
            </a:r>
            <a:r>
              <a:rPr lang="tr-TR" dirty="0"/>
              <a:t> arterlerin </a:t>
            </a:r>
            <a:r>
              <a:rPr lang="tr-TR" dirty="0" err="1"/>
              <a:t>distalindeki</a:t>
            </a:r>
            <a:r>
              <a:rPr lang="tr-TR" dirty="0"/>
              <a:t> yapıların </a:t>
            </a:r>
            <a:r>
              <a:rPr lang="tr-TR" dirty="0" err="1"/>
              <a:t>iskemisine</a:t>
            </a:r>
            <a:r>
              <a:rPr lang="tr-TR" dirty="0"/>
              <a:t> ve enfarktüsüne neden </a:t>
            </a:r>
            <a:r>
              <a:rPr lang="tr-TR" dirty="0" smtClean="0"/>
              <a:t>olur.</a:t>
            </a:r>
          </a:p>
          <a:p>
            <a:r>
              <a:rPr lang="tr-TR" dirty="0" err="1"/>
              <a:t>İnvaziv</a:t>
            </a:r>
            <a:r>
              <a:rPr lang="tr-TR" dirty="0"/>
              <a:t> hastalık, örneğin inşaat ortamında veya </a:t>
            </a:r>
            <a:r>
              <a:rPr lang="tr-TR" dirty="0" err="1"/>
              <a:t>konidyaların</a:t>
            </a:r>
            <a:r>
              <a:rPr lang="tr-TR" dirty="0"/>
              <a:t> etkili bir şekilde temizlenmediği bir durumda yüksek miktarda hava yolu </a:t>
            </a:r>
            <a:r>
              <a:rPr lang="tr-TR" dirty="0" err="1"/>
              <a:t>maruziyeti</a:t>
            </a:r>
            <a:r>
              <a:rPr lang="tr-TR" dirty="0"/>
              <a:t> olduğunda en sık görülür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60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RİSK FAKTÖRLERİ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108514"/>
          </a:xfrm>
        </p:spPr>
        <p:txBody>
          <a:bodyPr>
            <a:normAutofit/>
          </a:bodyPr>
          <a:lstStyle/>
          <a:p>
            <a:r>
              <a:rPr lang="tr-TR" dirty="0"/>
              <a:t>Şiddetli ve uzun süreli </a:t>
            </a:r>
            <a:r>
              <a:rPr lang="tr-TR" dirty="0" err="1"/>
              <a:t>nötropeni</a:t>
            </a:r>
            <a:endParaRPr lang="tr-TR" dirty="0"/>
          </a:p>
          <a:p>
            <a:r>
              <a:rPr lang="tr-TR" dirty="0" smtClean="0"/>
              <a:t>Yüksek </a:t>
            </a:r>
            <a:r>
              <a:rPr lang="tr-TR" dirty="0"/>
              <a:t>dozda </a:t>
            </a:r>
            <a:r>
              <a:rPr lang="tr-TR" dirty="0" err="1"/>
              <a:t>glukokortikoid</a:t>
            </a:r>
            <a:r>
              <a:rPr lang="tr-TR" dirty="0"/>
              <a:t> </a:t>
            </a:r>
            <a:r>
              <a:rPr lang="tr-TR" dirty="0" smtClean="0"/>
              <a:t>kullanımı</a:t>
            </a:r>
            <a:endParaRPr lang="tr-TR" dirty="0"/>
          </a:p>
          <a:p>
            <a:r>
              <a:rPr lang="tr-TR" dirty="0" smtClean="0"/>
              <a:t>Kronik </a:t>
            </a:r>
            <a:r>
              <a:rPr lang="tr-TR" dirty="0"/>
              <a:t>olarak bozulmuş hücresel </a:t>
            </a:r>
            <a:r>
              <a:rPr lang="tr-TR" dirty="0" smtClean="0"/>
              <a:t>bağışıklığa yol açan ilaçlar </a:t>
            </a:r>
            <a:r>
              <a:rPr lang="tr-TR" dirty="0"/>
              <a:t>veya </a:t>
            </a:r>
            <a:r>
              <a:rPr lang="tr-TR" dirty="0" smtClean="0"/>
              <a:t>hastalıklar (</a:t>
            </a:r>
            <a:r>
              <a:rPr lang="tr-TR" dirty="0" err="1" smtClean="0"/>
              <a:t>immünosüpresif</a:t>
            </a:r>
            <a:r>
              <a:rPr lang="tr-TR" dirty="0" smtClean="0"/>
              <a:t> ajanlar, </a:t>
            </a:r>
            <a:r>
              <a:rPr lang="tr-TR" dirty="0"/>
              <a:t>AIDS</a:t>
            </a:r>
            <a:r>
              <a:rPr lang="tr-TR" dirty="0" smtClean="0"/>
              <a:t>)</a:t>
            </a:r>
          </a:p>
          <a:p>
            <a:r>
              <a:rPr lang="tr-TR" dirty="0"/>
              <a:t>Belirli biyolojik ajanların kullanımı </a:t>
            </a:r>
            <a:r>
              <a:rPr lang="tr-TR" dirty="0" smtClean="0"/>
              <a:t>(</a:t>
            </a:r>
            <a:r>
              <a:rPr lang="tr-TR" dirty="0" err="1" smtClean="0"/>
              <a:t>Bruton</a:t>
            </a:r>
            <a:r>
              <a:rPr lang="tr-TR" dirty="0" smtClean="0"/>
              <a:t> </a:t>
            </a:r>
            <a:r>
              <a:rPr lang="tr-TR" dirty="0" err="1"/>
              <a:t>tirozin</a:t>
            </a:r>
            <a:r>
              <a:rPr lang="tr-TR" dirty="0"/>
              <a:t> </a:t>
            </a:r>
            <a:r>
              <a:rPr lang="tr-TR" dirty="0" err="1"/>
              <a:t>kinaz</a:t>
            </a:r>
            <a:r>
              <a:rPr lang="tr-TR" dirty="0"/>
              <a:t> </a:t>
            </a:r>
            <a:r>
              <a:rPr lang="tr-TR" dirty="0" smtClean="0"/>
              <a:t>inhibitörleri)*</a:t>
            </a:r>
          </a:p>
          <a:p>
            <a:r>
              <a:rPr lang="tr-TR" dirty="0" err="1"/>
              <a:t>Hematopoietik</a:t>
            </a:r>
            <a:r>
              <a:rPr lang="tr-TR" dirty="0"/>
              <a:t> hücre nakli (HCT) alıcılarında, </a:t>
            </a:r>
            <a:r>
              <a:rPr lang="tr-TR" dirty="0" err="1" smtClean="0"/>
              <a:t>greft-versus-host</a:t>
            </a:r>
            <a:r>
              <a:rPr lang="tr-TR" dirty="0" smtClean="0"/>
              <a:t> </a:t>
            </a:r>
            <a:r>
              <a:rPr lang="tr-TR" dirty="0"/>
              <a:t>hastalığı (ve eşlik eden tedaviler) ve </a:t>
            </a:r>
            <a:r>
              <a:rPr lang="tr-TR" dirty="0" err="1"/>
              <a:t>sitomegalovirüs</a:t>
            </a:r>
            <a:r>
              <a:rPr lang="tr-TR" dirty="0"/>
              <a:t> (CMV</a:t>
            </a:r>
            <a:r>
              <a:rPr lang="tr-TR" dirty="0" smtClean="0"/>
              <a:t>)**.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934138"/>
            <a:ext cx="1016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en-US" sz="1200" i="1" dirty="0" err="1"/>
              <a:t>Maus</a:t>
            </a:r>
            <a:r>
              <a:rPr lang="en-US" sz="1200" i="1" dirty="0"/>
              <a:t> MV, </a:t>
            </a:r>
            <a:r>
              <a:rPr lang="en-US" sz="1200" i="1" dirty="0" err="1"/>
              <a:t>Lionakis</a:t>
            </a:r>
            <a:r>
              <a:rPr lang="en-US" sz="1200" i="1" dirty="0"/>
              <a:t> MS. Infections associated with the new 'nibs and </a:t>
            </a:r>
            <a:r>
              <a:rPr lang="en-US" sz="1200" i="1" dirty="0" err="1"/>
              <a:t>mabs</a:t>
            </a:r>
            <a:r>
              <a:rPr lang="en-US" sz="1200" i="1" dirty="0"/>
              <a:t>' and cellular therapies. </a:t>
            </a:r>
            <a:r>
              <a:rPr lang="en-US" sz="1200" i="1" dirty="0" err="1"/>
              <a:t>Curr</a:t>
            </a:r>
            <a:r>
              <a:rPr lang="en-US" sz="1200" i="1" dirty="0"/>
              <a:t> </a:t>
            </a:r>
            <a:r>
              <a:rPr lang="en-US" sz="1200" i="1" dirty="0" err="1"/>
              <a:t>Opin</a:t>
            </a:r>
            <a:r>
              <a:rPr lang="en-US" sz="1200" i="1" dirty="0"/>
              <a:t> Infect Dis 2020; 33:281</a:t>
            </a:r>
            <a:r>
              <a:rPr lang="en-US" sz="1200" i="1" dirty="0" smtClean="0"/>
              <a:t>.</a:t>
            </a:r>
            <a:endParaRPr lang="tr-TR" sz="1200" i="1" dirty="0" smtClean="0"/>
          </a:p>
          <a:p>
            <a:r>
              <a:rPr lang="tr-TR" sz="1200" i="1" dirty="0" smtClean="0"/>
              <a:t>**</a:t>
            </a:r>
            <a:r>
              <a:rPr lang="tr-TR" sz="1200" i="1" dirty="0" err="1"/>
              <a:t>Marr</a:t>
            </a:r>
            <a:r>
              <a:rPr lang="tr-TR" sz="1200" i="1" dirty="0"/>
              <a:t> KA, Carter RA, </a:t>
            </a:r>
            <a:r>
              <a:rPr lang="tr-TR" sz="1200" i="1" dirty="0" err="1"/>
              <a:t>Boeckh</a:t>
            </a:r>
            <a:r>
              <a:rPr lang="tr-TR" sz="1200" i="1" dirty="0"/>
              <a:t> M, et al. </a:t>
            </a:r>
            <a:r>
              <a:rPr lang="tr-TR" sz="1200" i="1" dirty="0" err="1"/>
              <a:t>Invasive</a:t>
            </a:r>
            <a:r>
              <a:rPr lang="tr-TR" sz="1200" i="1" dirty="0"/>
              <a:t> </a:t>
            </a:r>
            <a:r>
              <a:rPr lang="tr-TR" sz="1200" i="1" dirty="0" err="1"/>
              <a:t>aspergillosis</a:t>
            </a:r>
            <a:r>
              <a:rPr lang="tr-TR" sz="1200" i="1" dirty="0"/>
              <a:t> in </a:t>
            </a:r>
            <a:r>
              <a:rPr lang="tr-TR" sz="1200" i="1" dirty="0" err="1"/>
              <a:t>allogeneic</a:t>
            </a:r>
            <a:r>
              <a:rPr lang="tr-TR" sz="1200" i="1" dirty="0"/>
              <a:t> </a:t>
            </a:r>
            <a:r>
              <a:rPr lang="tr-TR" sz="1200" i="1" dirty="0" err="1"/>
              <a:t>stem</a:t>
            </a:r>
            <a:r>
              <a:rPr lang="tr-TR" sz="1200" i="1" dirty="0"/>
              <a:t> </a:t>
            </a:r>
            <a:r>
              <a:rPr lang="tr-TR" sz="1200" i="1" dirty="0" err="1"/>
              <a:t>cell</a:t>
            </a:r>
            <a:r>
              <a:rPr lang="tr-TR" sz="1200" i="1" dirty="0"/>
              <a:t> </a:t>
            </a:r>
            <a:r>
              <a:rPr lang="tr-TR" sz="1200" i="1" dirty="0" err="1"/>
              <a:t>transplant</a:t>
            </a:r>
            <a:r>
              <a:rPr lang="tr-TR" sz="1200" i="1" dirty="0"/>
              <a:t> </a:t>
            </a:r>
            <a:r>
              <a:rPr lang="tr-TR" sz="1200" i="1" dirty="0" err="1"/>
              <a:t>recipients</a:t>
            </a:r>
            <a:r>
              <a:rPr lang="tr-TR" sz="1200" i="1" dirty="0"/>
              <a:t>: </a:t>
            </a:r>
            <a:r>
              <a:rPr lang="tr-TR" sz="1200" i="1" dirty="0" err="1"/>
              <a:t>changes</a:t>
            </a:r>
            <a:r>
              <a:rPr lang="tr-TR" sz="1200" i="1" dirty="0"/>
              <a:t> in </a:t>
            </a:r>
            <a:r>
              <a:rPr lang="tr-TR" sz="1200" i="1" dirty="0" err="1"/>
              <a:t>epidemiology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risk </a:t>
            </a:r>
            <a:r>
              <a:rPr lang="tr-TR" sz="1200" i="1" dirty="0" err="1"/>
              <a:t>factors</a:t>
            </a:r>
            <a:r>
              <a:rPr lang="tr-TR" sz="1200" i="1" dirty="0"/>
              <a:t>. Blood 2002; 100:4358</a:t>
            </a:r>
            <a:r>
              <a:rPr lang="tr-TR" sz="1200" i="1" dirty="0" smtClean="0"/>
              <a:t>.</a:t>
            </a:r>
            <a:endParaRPr lang="en-US" sz="1200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274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29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 smtClean="0"/>
              <a:t>   Daha </a:t>
            </a:r>
            <a:r>
              <a:rPr lang="tr-TR" dirty="0"/>
              <a:t>hafif </a:t>
            </a:r>
            <a:r>
              <a:rPr lang="tr-TR" dirty="0" err="1"/>
              <a:t>immünsüpresyonu</a:t>
            </a:r>
            <a:r>
              <a:rPr lang="tr-TR" dirty="0"/>
              <a:t> olan hastalarda tanımlanan ortaya çıkan risk faktörleri şunlardır:</a:t>
            </a:r>
          </a:p>
          <a:p>
            <a:r>
              <a:rPr lang="tr-TR" dirty="0" smtClean="0"/>
              <a:t>Kronik </a:t>
            </a:r>
            <a:r>
              <a:rPr lang="tr-TR" dirty="0" err="1"/>
              <a:t>obstrüktif</a:t>
            </a:r>
            <a:r>
              <a:rPr lang="tr-TR" dirty="0"/>
              <a:t> akciğer hastalığı, </a:t>
            </a:r>
            <a:r>
              <a:rPr lang="tr-TR" dirty="0" err="1"/>
              <a:t>glukokortikoid</a:t>
            </a:r>
            <a:r>
              <a:rPr lang="tr-TR" dirty="0"/>
              <a:t> tedavisinin </a:t>
            </a:r>
            <a:r>
              <a:rPr lang="tr-TR" dirty="0" smtClean="0"/>
              <a:t>alınmasıyla*</a:t>
            </a:r>
            <a:endParaRPr lang="tr-TR" dirty="0"/>
          </a:p>
          <a:p>
            <a:r>
              <a:rPr lang="tr-TR" dirty="0" smtClean="0"/>
              <a:t>Yoğun </a:t>
            </a:r>
            <a:r>
              <a:rPr lang="tr-TR" dirty="0"/>
              <a:t>bakım ünitesine (YBÜ) yatış </a:t>
            </a:r>
          </a:p>
          <a:p>
            <a:r>
              <a:rPr lang="tr-TR" dirty="0" smtClean="0"/>
              <a:t>Bazı </a:t>
            </a:r>
            <a:r>
              <a:rPr lang="tr-TR" dirty="0" err="1"/>
              <a:t>viral</a:t>
            </a:r>
            <a:r>
              <a:rPr lang="tr-TR" dirty="0"/>
              <a:t> enfeksiyonlar </a:t>
            </a:r>
            <a:r>
              <a:rPr lang="tr-TR" dirty="0" smtClean="0"/>
              <a:t>(grip</a:t>
            </a:r>
            <a:r>
              <a:rPr lang="tr-TR" dirty="0"/>
              <a:t>, şiddetli COVID-19, </a:t>
            </a:r>
            <a:r>
              <a:rPr lang="tr-TR" dirty="0" smtClean="0"/>
              <a:t>RSV</a:t>
            </a:r>
            <a:r>
              <a:rPr lang="tr-TR" dirty="0"/>
              <a:t>)**. </a:t>
            </a:r>
            <a:r>
              <a:rPr lang="tr-TR" dirty="0" smtClean="0"/>
              <a:t>COVID-19; çok </a:t>
            </a:r>
            <a:r>
              <a:rPr lang="tr-TR" dirty="0"/>
              <a:t>sayıda vaka serisinde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/>
              <a:t> ile </a:t>
            </a:r>
            <a:r>
              <a:rPr lang="tr-TR" dirty="0" smtClean="0"/>
              <a:t>ilişkilendirilmiştir. </a:t>
            </a:r>
            <a:r>
              <a:rPr lang="tr-TR" dirty="0"/>
              <a:t>Bildirilen </a:t>
            </a:r>
            <a:r>
              <a:rPr lang="tr-TR" dirty="0" err="1"/>
              <a:t>insidans</a:t>
            </a:r>
            <a:r>
              <a:rPr lang="tr-TR" dirty="0"/>
              <a:t>, çalışmalara göre büyük ölçüde değişmektedir (%0 ila %33)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768622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</a:t>
            </a:r>
            <a:r>
              <a:rPr lang="en-US" sz="1200" i="1" dirty="0" err="1"/>
              <a:t>Bulpa</a:t>
            </a:r>
            <a:r>
              <a:rPr lang="en-US" sz="1200" i="1" dirty="0"/>
              <a:t> P, Dive A, </a:t>
            </a:r>
            <a:r>
              <a:rPr lang="en-US" sz="1200" i="1" dirty="0" err="1"/>
              <a:t>Sibille</a:t>
            </a:r>
            <a:r>
              <a:rPr lang="en-US" sz="1200" i="1" dirty="0"/>
              <a:t> Y. Invasive pulmonary </a:t>
            </a:r>
            <a:r>
              <a:rPr lang="en-US" sz="1200" i="1" dirty="0" err="1"/>
              <a:t>aspergillosis</a:t>
            </a:r>
            <a:r>
              <a:rPr lang="en-US" sz="1200" i="1" dirty="0"/>
              <a:t> in patients with chronic obstructive pulmonary disease. </a:t>
            </a:r>
            <a:r>
              <a:rPr lang="en-US" sz="1200" i="1" dirty="0" err="1"/>
              <a:t>Eur</a:t>
            </a:r>
            <a:r>
              <a:rPr lang="en-US" sz="1200" i="1" dirty="0"/>
              <a:t> </a:t>
            </a:r>
            <a:r>
              <a:rPr lang="en-US" sz="1200" i="1" dirty="0" err="1"/>
              <a:t>Respir</a:t>
            </a:r>
            <a:r>
              <a:rPr lang="en-US" sz="1200" i="1" dirty="0"/>
              <a:t> J 2007; 30:782</a:t>
            </a:r>
            <a:r>
              <a:rPr lang="en-US" sz="1200" i="1" dirty="0" smtClean="0"/>
              <a:t>.</a:t>
            </a:r>
            <a:endParaRPr lang="tr-TR" sz="1200" i="1" dirty="0"/>
          </a:p>
          <a:p>
            <a:r>
              <a:rPr lang="tr-TR" sz="1200" i="1" dirty="0" smtClean="0"/>
              <a:t>**</a:t>
            </a:r>
            <a:r>
              <a:rPr lang="en-US" sz="1200" i="1" dirty="0" err="1" smtClean="0"/>
              <a:t>Wauters</a:t>
            </a:r>
            <a:r>
              <a:rPr lang="en-US" sz="1200" i="1" dirty="0" smtClean="0"/>
              <a:t> </a:t>
            </a:r>
            <a:r>
              <a:rPr lang="en-US" sz="1200" i="1" dirty="0"/>
              <a:t>J, </a:t>
            </a:r>
            <a:r>
              <a:rPr lang="en-US" sz="1200" i="1" dirty="0" err="1"/>
              <a:t>Baar</a:t>
            </a:r>
            <a:r>
              <a:rPr lang="en-US" sz="1200" i="1" dirty="0"/>
              <a:t> I, </a:t>
            </a:r>
            <a:r>
              <a:rPr lang="en-US" sz="1200" i="1" dirty="0" err="1"/>
              <a:t>Meersseman</a:t>
            </a:r>
            <a:r>
              <a:rPr lang="en-US" sz="1200" i="1" dirty="0"/>
              <a:t> P, et al. Invasive pulmonary </a:t>
            </a:r>
            <a:r>
              <a:rPr lang="en-US" sz="1200" i="1" dirty="0" err="1"/>
              <a:t>aspergillosis</a:t>
            </a:r>
            <a:r>
              <a:rPr lang="en-US" sz="1200" i="1" dirty="0"/>
              <a:t> is a frequent complication of critically ill H1N1 patients: a retrospective study. Intensive Care Med 2012; 38:1761.</a:t>
            </a:r>
          </a:p>
          <a:p>
            <a:endParaRPr lang="en-US" sz="1200" i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67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05163"/>
          </a:xfrm>
        </p:spPr>
        <p:txBody>
          <a:bodyPr/>
          <a:lstStyle/>
          <a:p>
            <a:r>
              <a:rPr lang="tr-TR" dirty="0" smtClean="0"/>
              <a:t>Hematolojik </a:t>
            </a:r>
            <a:r>
              <a:rPr lang="tr-TR" dirty="0" err="1"/>
              <a:t>maligniteleri</a:t>
            </a:r>
            <a:r>
              <a:rPr lang="tr-TR" dirty="0"/>
              <a:t> olan hastalarda, mantar enfeksiyonu (özellikle </a:t>
            </a:r>
            <a:r>
              <a:rPr lang="tr-TR" i="1" dirty="0" err="1"/>
              <a:t>Candida</a:t>
            </a:r>
            <a:r>
              <a:rPr lang="tr-TR" dirty="0"/>
              <a:t> veya </a:t>
            </a:r>
            <a:r>
              <a:rPr lang="tr-TR" i="1" dirty="0" err="1"/>
              <a:t>Aspergillus</a:t>
            </a:r>
            <a:r>
              <a:rPr lang="tr-TR" dirty="0"/>
              <a:t> </a:t>
            </a:r>
            <a:r>
              <a:rPr lang="tr-TR" dirty="0" err="1"/>
              <a:t>spp</a:t>
            </a:r>
            <a:r>
              <a:rPr lang="tr-TR" dirty="0" smtClean="0"/>
              <a:t>.) </a:t>
            </a:r>
            <a:r>
              <a:rPr lang="tr-TR" dirty="0" err="1"/>
              <a:t>insidansı</a:t>
            </a:r>
            <a:r>
              <a:rPr lang="tr-TR" dirty="0"/>
              <a:t>, </a:t>
            </a:r>
            <a:r>
              <a:rPr lang="tr-TR" dirty="0" smtClean="0"/>
              <a:t>7 </a:t>
            </a:r>
            <a:r>
              <a:rPr lang="tr-TR" dirty="0"/>
              <a:t>günden fazla süren inatçı ateş ve </a:t>
            </a:r>
            <a:r>
              <a:rPr lang="tr-TR" dirty="0" err="1"/>
              <a:t>nötropeni</a:t>
            </a:r>
            <a:r>
              <a:rPr lang="tr-TR" dirty="0"/>
              <a:t> </a:t>
            </a:r>
            <a:r>
              <a:rPr lang="tr-TR" dirty="0" smtClean="0"/>
              <a:t>ile birlikte artar*. </a:t>
            </a:r>
          </a:p>
          <a:p>
            <a:r>
              <a:rPr lang="tr-TR" dirty="0"/>
              <a:t>Mantarlar nadiren </a:t>
            </a:r>
            <a:r>
              <a:rPr lang="tr-TR" dirty="0" err="1"/>
              <a:t>nötropenik</a:t>
            </a:r>
            <a:r>
              <a:rPr lang="tr-TR" dirty="0"/>
              <a:t> hastalarda ateşli atağın ilk nedenidir</a:t>
            </a:r>
            <a:r>
              <a:rPr lang="tr-TR" dirty="0" smtClean="0"/>
              <a:t>**.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836575"/>
            <a:ext cx="10587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/>
              <a:t>*</a:t>
            </a:r>
            <a:r>
              <a:rPr lang="en-US" sz="1200" i="1" dirty="0" err="1" smtClean="0"/>
              <a:t>Wingard</a:t>
            </a:r>
            <a:r>
              <a:rPr lang="en-US" sz="1200" i="1" dirty="0" smtClean="0"/>
              <a:t> </a:t>
            </a:r>
            <a:r>
              <a:rPr lang="en-US" sz="1200" i="1" dirty="0"/>
              <a:t>JR, Leather HL. Empiric antifungal therapy for the neutropenic patient. Oncology (Williston Park) 2001; 15:351</a:t>
            </a:r>
            <a:r>
              <a:rPr lang="en-US" sz="1200" i="1" dirty="0" smtClean="0"/>
              <a:t>.</a:t>
            </a:r>
            <a:endParaRPr lang="tr-TR" sz="1200" i="1" dirty="0" smtClean="0"/>
          </a:p>
          <a:p>
            <a:r>
              <a:rPr lang="tr-TR" sz="1200" i="1" dirty="0" smtClean="0"/>
              <a:t>**</a:t>
            </a:r>
            <a:r>
              <a:rPr lang="tr-TR" sz="1200" i="1" dirty="0" err="1" smtClean="0"/>
              <a:t>Gardner</a:t>
            </a:r>
            <a:r>
              <a:rPr lang="tr-TR" sz="1200" i="1" dirty="0" smtClean="0"/>
              <a:t> </a:t>
            </a:r>
            <a:r>
              <a:rPr lang="tr-TR" sz="1200" i="1" dirty="0"/>
              <a:t>A, </a:t>
            </a:r>
            <a:r>
              <a:rPr lang="tr-TR" sz="1200" i="1" dirty="0" err="1"/>
              <a:t>Mattiuzzi</a:t>
            </a:r>
            <a:r>
              <a:rPr lang="tr-TR" sz="1200" i="1" dirty="0"/>
              <a:t> G, </a:t>
            </a:r>
            <a:r>
              <a:rPr lang="tr-TR" sz="1200" i="1" dirty="0" err="1"/>
              <a:t>Faderl</a:t>
            </a:r>
            <a:r>
              <a:rPr lang="tr-TR" sz="1200" i="1" dirty="0"/>
              <a:t> S, et al. </a:t>
            </a:r>
            <a:r>
              <a:rPr lang="tr-TR" sz="1200" i="1" dirty="0" err="1"/>
              <a:t>Randomized</a:t>
            </a:r>
            <a:r>
              <a:rPr lang="tr-TR" sz="1200" i="1" dirty="0"/>
              <a:t> </a:t>
            </a:r>
            <a:r>
              <a:rPr lang="tr-TR" sz="1200" i="1" dirty="0" err="1"/>
              <a:t>comparison</a:t>
            </a:r>
            <a:r>
              <a:rPr lang="tr-TR" sz="1200" i="1" dirty="0"/>
              <a:t> of </a:t>
            </a:r>
            <a:r>
              <a:rPr lang="tr-TR" sz="1200" i="1" dirty="0" err="1"/>
              <a:t>cooked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noncooked</a:t>
            </a:r>
            <a:r>
              <a:rPr lang="tr-TR" sz="1200" i="1" dirty="0"/>
              <a:t> </a:t>
            </a:r>
            <a:r>
              <a:rPr lang="tr-TR" sz="1200" i="1" dirty="0" err="1"/>
              <a:t>diets</a:t>
            </a:r>
            <a:r>
              <a:rPr lang="tr-TR" sz="1200" i="1" dirty="0"/>
              <a:t> in </a:t>
            </a:r>
            <a:r>
              <a:rPr lang="tr-TR" sz="1200" i="1" dirty="0" err="1"/>
              <a:t>patients</a:t>
            </a:r>
            <a:r>
              <a:rPr lang="tr-TR" sz="1200" i="1" dirty="0"/>
              <a:t> </a:t>
            </a:r>
            <a:r>
              <a:rPr lang="tr-TR" sz="1200" i="1" dirty="0" err="1"/>
              <a:t>undergoing</a:t>
            </a:r>
            <a:r>
              <a:rPr lang="tr-TR" sz="1200" i="1" dirty="0"/>
              <a:t> </a:t>
            </a:r>
            <a:r>
              <a:rPr lang="tr-TR" sz="1200" i="1" dirty="0" err="1"/>
              <a:t>remission</a:t>
            </a:r>
            <a:r>
              <a:rPr lang="tr-TR" sz="1200" i="1" dirty="0"/>
              <a:t> </a:t>
            </a:r>
            <a:r>
              <a:rPr lang="tr-TR" sz="1200" i="1" dirty="0" err="1"/>
              <a:t>induction</a:t>
            </a:r>
            <a:r>
              <a:rPr lang="tr-TR" sz="1200" i="1" dirty="0"/>
              <a:t> </a:t>
            </a:r>
            <a:r>
              <a:rPr lang="tr-TR" sz="1200" i="1" dirty="0" err="1"/>
              <a:t>therapy</a:t>
            </a:r>
            <a:r>
              <a:rPr lang="tr-TR" sz="1200" i="1" dirty="0"/>
              <a:t> </a:t>
            </a:r>
            <a:r>
              <a:rPr lang="tr-TR" sz="1200" i="1" dirty="0" err="1"/>
              <a:t>for</a:t>
            </a:r>
            <a:r>
              <a:rPr lang="tr-TR" sz="1200" i="1" dirty="0"/>
              <a:t> </a:t>
            </a:r>
            <a:r>
              <a:rPr lang="tr-TR" sz="1200" i="1" dirty="0" err="1"/>
              <a:t>acute</a:t>
            </a:r>
            <a:r>
              <a:rPr lang="tr-TR" sz="1200" i="1" dirty="0"/>
              <a:t> </a:t>
            </a:r>
            <a:r>
              <a:rPr lang="tr-TR" sz="1200" i="1" dirty="0" err="1"/>
              <a:t>myeloid</a:t>
            </a:r>
            <a:r>
              <a:rPr lang="tr-TR" sz="1200" i="1" dirty="0"/>
              <a:t> </a:t>
            </a:r>
            <a:r>
              <a:rPr lang="tr-TR" sz="1200" i="1" dirty="0" err="1"/>
              <a:t>leukemia</a:t>
            </a:r>
            <a:r>
              <a:rPr lang="tr-TR" sz="1200" i="1" dirty="0"/>
              <a:t>. J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Oncol</a:t>
            </a:r>
            <a:r>
              <a:rPr lang="tr-TR" sz="1200" i="1" dirty="0"/>
              <a:t> 2008; 26:5684.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02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KLİNİK ÖZELLİKLER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99353"/>
          </a:xfrm>
        </p:spPr>
        <p:txBody>
          <a:bodyPr>
            <a:normAutofit/>
          </a:bodyPr>
          <a:lstStyle/>
          <a:p>
            <a:r>
              <a:rPr lang="tr-TR" dirty="0" err="1"/>
              <a:t>İnvaziv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/>
              <a:t>, çoğunlukla </a:t>
            </a:r>
            <a:r>
              <a:rPr lang="tr-TR" dirty="0" err="1"/>
              <a:t>konidiaların</a:t>
            </a:r>
            <a:r>
              <a:rPr lang="tr-TR" dirty="0"/>
              <a:t> </a:t>
            </a:r>
            <a:r>
              <a:rPr lang="tr-TR" dirty="0" err="1"/>
              <a:t>inhalasyonu</a:t>
            </a:r>
            <a:r>
              <a:rPr lang="tr-TR" dirty="0"/>
              <a:t> sonucu akciğerlerde veya sinüslerde ortaya </a:t>
            </a:r>
            <a:r>
              <a:rPr lang="tr-TR" dirty="0" smtClean="0"/>
              <a:t>çıkar ancak </a:t>
            </a:r>
            <a:r>
              <a:rPr lang="tr-TR" dirty="0"/>
              <a:t>daha </a:t>
            </a:r>
            <a:r>
              <a:rPr lang="tr-TR" dirty="0" smtClean="0"/>
              <a:t>nadiren hastalık, </a:t>
            </a:r>
            <a:r>
              <a:rPr lang="tr-TR" dirty="0" err="1"/>
              <a:t>gastrointestinal</a:t>
            </a:r>
            <a:r>
              <a:rPr lang="tr-TR" dirty="0"/>
              <a:t> sistemden yayılabilir veya doğrudan cilde bulaşma sonucu da ortaya çıkabilir. </a:t>
            </a:r>
            <a:endParaRPr lang="tr-TR" dirty="0" smtClean="0"/>
          </a:p>
          <a:p>
            <a:r>
              <a:rPr lang="tr-TR" b="1" dirty="0" err="1" smtClean="0"/>
              <a:t>Pulmoner</a:t>
            </a:r>
            <a:r>
              <a:rPr lang="tr-TR" b="1" dirty="0" smtClean="0"/>
              <a:t> </a:t>
            </a:r>
            <a:r>
              <a:rPr lang="tr-TR" b="1" dirty="0" err="1" smtClean="0"/>
              <a:t>aspergilloz</a:t>
            </a:r>
            <a:r>
              <a:rPr lang="tr-TR" b="1" dirty="0" smtClean="0"/>
              <a:t>; </a:t>
            </a:r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 err="1"/>
              <a:t>aspergilloz</a:t>
            </a:r>
            <a:r>
              <a:rPr lang="tr-TR" dirty="0"/>
              <a:t> en sık akciğerleri </a:t>
            </a:r>
            <a:r>
              <a:rPr lang="tr-TR" dirty="0" smtClean="0"/>
              <a:t>tutar.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/>
              <a:t>aspergillozlu</a:t>
            </a:r>
            <a:r>
              <a:rPr lang="tr-TR" dirty="0"/>
              <a:t> </a:t>
            </a:r>
            <a:r>
              <a:rPr lang="tr-TR" dirty="0" err="1"/>
              <a:t>nötropenik</a:t>
            </a:r>
            <a:r>
              <a:rPr lang="tr-TR" dirty="0"/>
              <a:t> hastalarda tanımlanan klasik </a:t>
            </a:r>
            <a:r>
              <a:rPr lang="tr-TR" dirty="0" smtClean="0"/>
              <a:t>üçlü; </a:t>
            </a:r>
            <a:r>
              <a:rPr lang="tr-TR" dirty="0"/>
              <a:t>ateş, </a:t>
            </a:r>
            <a:r>
              <a:rPr lang="tr-TR" dirty="0" err="1"/>
              <a:t>plöretik</a:t>
            </a:r>
            <a:r>
              <a:rPr lang="tr-TR" dirty="0"/>
              <a:t> göğüs ağrısı ve </a:t>
            </a:r>
            <a:r>
              <a:rPr lang="tr-TR" dirty="0" err="1"/>
              <a:t>hemoptizidir</a:t>
            </a:r>
            <a:r>
              <a:rPr lang="tr-TR" dirty="0"/>
              <a:t>. </a:t>
            </a:r>
            <a:r>
              <a:rPr lang="tr-TR" dirty="0" smtClean="0"/>
              <a:t>Nefes darlığı ve öksürük de eşlik edebilir. </a:t>
            </a:r>
            <a:r>
              <a:rPr lang="tr-TR" dirty="0" err="1" smtClean="0"/>
              <a:t>Nötropenik</a:t>
            </a:r>
            <a:r>
              <a:rPr lang="tr-TR" dirty="0" smtClean="0"/>
              <a:t> </a:t>
            </a:r>
            <a:r>
              <a:rPr lang="tr-TR" dirty="0"/>
              <a:t>hastalar sıklıkla lokalize </a:t>
            </a:r>
            <a:r>
              <a:rPr lang="tr-TR" dirty="0" err="1"/>
              <a:t>pulmoner</a:t>
            </a:r>
            <a:r>
              <a:rPr lang="tr-TR" dirty="0"/>
              <a:t> semptomlar olmadan ateşle gelirler. Bu tür hastalarda, akciğer görüntülemesi genellikle </a:t>
            </a:r>
            <a:r>
              <a:rPr lang="tr-TR" dirty="0" err="1"/>
              <a:t>pulmoner</a:t>
            </a:r>
            <a:r>
              <a:rPr lang="tr-TR" dirty="0"/>
              <a:t> nodüller ve/veya </a:t>
            </a:r>
            <a:r>
              <a:rPr lang="tr-TR" dirty="0" err="1" smtClean="0"/>
              <a:t>infiltratları</a:t>
            </a:r>
            <a:r>
              <a:rPr lang="tr-TR" dirty="0" smtClean="0"/>
              <a:t> </a:t>
            </a:r>
            <a:r>
              <a:rPr lang="tr-TR" dirty="0"/>
              <a:t>ortaya çıkarır.</a:t>
            </a:r>
          </a:p>
        </p:txBody>
      </p:sp>
    </p:spTree>
    <p:extLst>
      <p:ext uri="{BB962C8B-B14F-4D97-AF65-F5344CB8AC3E}">
        <p14:creationId xmlns:p14="http://schemas.microsoft.com/office/powerpoint/2010/main" val="327253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Görüntüleme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044" y="1791758"/>
            <a:ext cx="4569177" cy="4351338"/>
          </a:xfrm>
        </p:spPr>
        <p:txBody>
          <a:bodyPr>
            <a:normAutofit/>
          </a:bodyPr>
          <a:lstStyle/>
          <a:p>
            <a:r>
              <a:rPr lang="tr-TR" dirty="0"/>
              <a:t>Göğüs radyografisi, </a:t>
            </a:r>
            <a:r>
              <a:rPr lang="tr-TR" dirty="0" smtClean="0"/>
              <a:t>erken tespit </a:t>
            </a:r>
            <a:r>
              <a:rPr lang="tr-TR" dirty="0"/>
              <a:t>için </a:t>
            </a:r>
            <a:r>
              <a:rPr lang="tr-TR" dirty="0" smtClean="0"/>
              <a:t>duyarsızdır </a:t>
            </a:r>
            <a:r>
              <a:rPr lang="tr-TR" dirty="0"/>
              <a:t>ancak bilgisayarlı tomografi (BT) taramaları tipik olarak </a:t>
            </a:r>
            <a:r>
              <a:rPr lang="tr-TR" dirty="0" err="1"/>
              <a:t>fokal</a:t>
            </a:r>
            <a:r>
              <a:rPr lang="tr-TR" dirty="0"/>
              <a:t> lezyonları </a:t>
            </a:r>
            <a:r>
              <a:rPr lang="tr-TR" dirty="0" smtClean="0"/>
              <a:t>gösterir.</a:t>
            </a:r>
          </a:p>
          <a:p>
            <a:r>
              <a:rPr lang="tr-TR" dirty="0" err="1"/>
              <a:t>Nötrofil</a:t>
            </a:r>
            <a:r>
              <a:rPr lang="tr-TR" dirty="0"/>
              <a:t> </a:t>
            </a:r>
            <a:r>
              <a:rPr lang="tr-TR" dirty="0" smtClean="0"/>
              <a:t>artışından sonra </a:t>
            </a:r>
            <a:r>
              <a:rPr lang="tr-TR" dirty="0" err="1"/>
              <a:t>halo</a:t>
            </a:r>
            <a:r>
              <a:rPr lang="tr-TR" dirty="0"/>
              <a:t> işareti (A) hava hilali işaretine (B) dönüşüyor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24" y="491245"/>
            <a:ext cx="7936088" cy="60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Radyografik anormalliğin türü, konakçıya ve hastalık türüne bağlı olarak değişkendir: </a:t>
            </a:r>
            <a:r>
              <a:rPr lang="tr-TR" dirty="0" err="1"/>
              <a:t>B</a:t>
            </a:r>
            <a:r>
              <a:rPr lang="tr-TR" dirty="0" err="1" smtClean="0"/>
              <a:t>ronkopnömoni</a:t>
            </a:r>
            <a:r>
              <a:rPr lang="tr-TR" dirty="0"/>
              <a:t>, </a:t>
            </a:r>
            <a:r>
              <a:rPr lang="tr-TR" dirty="0" err="1"/>
              <a:t>anjiyoinvaziv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/>
              <a:t>, </a:t>
            </a:r>
            <a:r>
              <a:rPr lang="tr-TR" dirty="0" err="1"/>
              <a:t>trakeobronşit</a:t>
            </a:r>
            <a:r>
              <a:rPr lang="tr-TR" dirty="0"/>
              <a:t> veya kronik </a:t>
            </a:r>
            <a:r>
              <a:rPr lang="tr-TR" dirty="0" err="1"/>
              <a:t>nekrotizan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 smtClean="0"/>
              <a:t>.</a:t>
            </a:r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aspergillozis</a:t>
            </a:r>
            <a:r>
              <a:rPr lang="tr-TR" dirty="0"/>
              <a:t> tipik olarak tek veya çoklu nodüller (</a:t>
            </a:r>
            <a:r>
              <a:rPr lang="tr-TR" dirty="0" err="1"/>
              <a:t>kavitasyonlu</a:t>
            </a:r>
            <a:r>
              <a:rPr lang="tr-TR" dirty="0"/>
              <a:t> veya </a:t>
            </a:r>
            <a:r>
              <a:rPr lang="tr-TR" dirty="0" err="1"/>
              <a:t>kavitasyonsuz</a:t>
            </a:r>
            <a:r>
              <a:rPr lang="tr-TR" dirty="0"/>
              <a:t>), yamalı veya </a:t>
            </a:r>
            <a:r>
              <a:rPr lang="tr-TR" dirty="0" err="1"/>
              <a:t>segmental</a:t>
            </a:r>
            <a:r>
              <a:rPr lang="tr-TR" dirty="0"/>
              <a:t> konsolidasyon veya </a:t>
            </a:r>
            <a:r>
              <a:rPr lang="tr-TR" dirty="0" smtClean="0"/>
              <a:t>tomurcuklanmış ağaç görünümü </a:t>
            </a:r>
            <a:r>
              <a:rPr lang="tr-TR" dirty="0"/>
              <a:t>olan veya olmayan </a:t>
            </a:r>
            <a:r>
              <a:rPr lang="tr-TR" dirty="0" err="1"/>
              <a:t>peribronşiyal</a:t>
            </a:r>
            <a:r>
              <a:rPr lang="tr-TR" dirty="0"/>
              <a:t> </a:t>
            </a:r>
            <a:r>
              <a:rPr lang="tr-TR" dirty="0" err="1"/>
              <a:t>infiltratlar</a:t>
            </a:r>
            <a:r>
              <a:rPr lang="tr-TR" dirty="0"/>
              <a:t> olarak ortaya çıkar.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9556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çalışmada, küçük nodüllerin (&lt;1 cm) en yaygın olduğunu (%43), ardından konsolidasyonun (%26), büyük nodüllerin (%21) ve </a:t>
            </a:r>
            <a:r>
              <a:rPr lang="tr-TR" dirty="0" err="1"/>
              <a:t>peribronşiyal</a:t>
            </a:r>
            <a:r>
              <a:rPr lang="tr-TR" dirty="0"/>
              <a:t> </a:t>
            </a:r>
            <a:r>
              <a:rPr lang="tr-TR" dirty="0" err="1"/>
              <a:t>infiltratların</a:t>
            </a:r>
            <a:r>
              <a:rPr lang="tr-TR" dirty="0"/>
              <a:t> (%9) geldiğini kaydetti*. </a:t>
            </a:r>
            <a:r>
              <a:rPr lang="tr-TR" dirty="0" err="1"/>
              <a:t>Nötropenik</a:t>
            </a:r>
            <a:r>
              <a:rPr lang="tr-TR" dirty="0"/>
              <a:t> ve </a:t>
            </a:r>
            <a:r>
              <a:rPr lang="tr-TR" dirty="0" err="1"/>
              <a:t>nötropenik</a:t>
            </a:r>
            <a:r>
              <a:rPr lang="tr-TR" dirty="0"/>
              <a:t> olmayan hastaları içeren başka bir büyük çalışma, daha spesifik belirtilerin (nodüller ve </a:t>
            </a:r>
            <a:r>
              <a:rPr lang="tr-TR" dirty="0" err="1"/>
              <a:t>kavitasyon</a:t>
            </a:r>
            <a:r>
              <a:rPr lang="tr-TR" dirty="0"/>
              <a:t>) seyrek olduğunu ve konsolidasyon, buzlu cam </a:t>
            </a:r>
            <a:r>
              <a:rPr lang="tr-TR" dirty="0" err="1"/>
              <a:t>infiltratları</a:t>
            </a:r>
            <a:r>
              <a:rPr lang="tr-TR" dirty="0"/>
              <a:t> ve </a:t>
            </a:r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/>
              <a:t>efüzyonların</a:t>
            </a:r>
            <a:r>
              <a:rPr lang="tr-TR" dirty="0"/>
              <a:t> radyografik bulgularının daha sık görüldüğünü gösterdi. 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657675"/>
            <a:ext cx="10405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</a:t>
            </a:r>
            <a:r>
              <a:rPr lang="tr-TR" sz="1200" i="1" dirty="0" err="1"/>
              <a:t>Horger</a:t>
            </a:r>
            <a:r>
              <a:rPr lang="tr-TR" sz="1200" i="1" dirty="0"/>
              <a:t> M, </a:t>
            </a:r>
            <a:r>
              <a:rPr lang="tr-TR" sz="1200" i="1" dirty="0" err="1"/>
              <a:t>Hebart</a:t>
            </a:r>
            <a:r>
              <a:rPr lang="tr-TR" sz="1200" i="1" dirty="0"/>
              <a:t> H, </a:t>
            </a:r>
            <a:r>
              <a:rPr lang="tr-TR" sz="1200" i="1" dirty="0" err="1"/>
              <a:t>Einsele</a:t>
            </a:r>
            <a:r>
              <a:rPr lang="tr-TR" sz="1200" i="1" dirty="0"/>
              <a:t> H, et al. </a:t>
            </a:r>
            <a:r>
              <a:rPr lang="tr-TR" sz="1200" i="1" dirty="0" err="1"/>
              <a:t>Initial</a:t>
            </a:r>
            <a:r>
              <a:rPr lang="tr-TR" sz="1200" i="1" dirty="0"/>
              <a:t> CT </a:t>
            </a:r>
            <a:r>
              <a:rPr lang="tr-TR" sz="1200" i="1" dirty="0" err="1"/>
              <a:t>manifestations</a:t>
            </a:r>
            <a:r>
              <a:rPr lang="tr-TR" sz="1200" i="1" dirty="0"/>
              <a:t> of </a:t>
            </a:r>
            <a:r>
              <a:rPr lang="tr-TR" sz="1200" i="1" dirty="0" err="1"/>
              <a:t>invasive</a:t>
            </a:r>
            <a:r>
              <a:rPr lang="tr-TR" sz="1200" i="1" dirty="0"/>
              <a:t> </a:t>
            </a:r>
            <a:r>
              <a:rPr lang="tr-TR" sz="1200" i="1" dirty="0" err="1"/>
              <a:t>pulmonary</a:t>
            </a:r>
            <a:r>
              <a:rPr lang="tr-TR" sz="1200" i="1" dirty="0"/>
              <a:t> </a:t>
            </a:r>
            <a:r>
              <a:rPr lang="tr-TR" sz="1200" i="1" dirty="0" err="1"/>
              <a:t>aspergillosis</a:t>
            </a:r>
            <a:r>
              <a:rPr lang="tr-TR" sz="1200" i="1" dirty="0"/>
              <a:t> in 45 </a:t>
            </a:r>
            <a:r>
              <a:rPr lang="tr-TR" sz="1200" i="1" dirty="0" err="1"/>
              <a:t>non</a:t>
            </a:r>
            <a:r>
              <a:rPr lang="tr-TR" sz="1200" i="1" dirty="0"/>
              <a:t>-HIV </a:t>
            </a:r>
            <a:r>
              <a:rPr lang="tr-TR" sz="1200" i="1" dirty="0" err="1"/>
              <a:t>immunocompromised</a:t>
            </a:r>
            <a:r>
              <a:rPr lang="tr-TR" sz="1200" i="1" dirty="0"/>
              <a:t> </a:t>
            </a:r>
            <a:r>
              <a:rPr lang="tr-TR" sz="1200" i="1" dirty="0" err="1"/>
              <a:t>patients</a:t>
            </a:r>
            <a:r>
              <a:rPr lang="tr-TR" sz="1200" i="1" dirty="0"/>
              <a:t>: </a:t>
            </a:r>
            <a:r>
              <a:rPr lang="tr-TR" sz="1200" i="1" dirty="0" err="1"/>
              <a:t>association</a:t>
            </a:r>
            <a:r>
              <a:rPr lang="tr-TR" sz="1200" i="1" dirty="0"/>
              <a:t> </a:t>
            </a:r>
            <a:r>
              <a:rPr lang="tr-TR" sz="1200" i="1" dirty="0" err="1"/>
              <a:t>with</a:t>
            </a:r>
            <a:r>
              <a:rPr lang="tr-TR" sz="1200" i="1" dirty="0"/>
              <a:t> </a:t>
            </a:r>
            <a:r>
              <a:rPr lang="tr-TR" sz="1200" i="1" dirty="0" err="1"/>
              <a:t>patient</a:t>
            </a:r>
            <a:r>
              <a:rPr lang="tr-TR" sz="1200" i="1" dirty="0"/>
              <a:t> </a:t>
            </a:r>
            <a:r>
              <a:rPr lang="tr-TR" sz="1200" i="1" dirty="0" err="1"/>
              <a:t>outcome</a:t>
            </a:r>
            <a:r>
              <a:rPr lang="tr-TR" sz="1200" i="1" dirty="0"/>
              <a:t>? </a:t>
            </a:r>
            <a:r>
              <a:rPr lang="tr-TR" sz="1200" i="1" dirty="0" err="1"/>
              <a:t>Eur</a:t>
            </a:r>
            <a:r>
              <a:rPr lang="tr-TR" sz="1200" i="1" dirty="0"/>
              <a:t> J </a:t>
            </a:r>
            <a:r>
              <a:rPr lang="tr-TR" sz="1200" i="1" dirty="0" err="1"/>
              <a:t>Radiol</a:t>
            </a:r>
            <a:r>
              <a:rPr lang="tr-TR" sz="1200" i="1" dirty="0"/>
              <a:t> 2005; 55:437.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25581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25219"/>
          </a:xfrm>
        </p:spPr>
        <p:txBody>
          <a:bodyPr>
            <a:normAutofit/>
          </a:bodyPr>
          <a:lstStyle/>
          <a:p>
            <a:r>
              <a:rPr lang="tr-TR" dirty="0"/>
              <a:t>İ</a:t>
            </a:r>
            <a:r>
              <a:rPr lang="tr-TR" dirty="0" smtClean="0"/>
              <a:t>lk bulgu </a:t>
            </a:r>
            <a:r>
              <a:rPr lang="tr-TR" dirty="0"/>
              <a:t>genellikle çevresinde buzlu cam </a:t>
            </a:r>
            <a:r>
              <a:rPr lang="tr-TR" dirty="0" err="1"/>
              <a:t>infiltratları</a:t>
            </a:r>
            <a:r>
              <a:rPr lang="tr-TR" dirty="0"/>
              <a:t> </a:t>
            </a:r>
            <a:r>
              <a:rPr lang="tr-TR" dirty="0" smtClean="0"/>
              <a:t>bulunan </a:t>
            </a:r>
            <a:r>
              <a:rPr lang="tr-TR" dirty="0"/>
              <a:t>ve mantarın etrafındaki bölgeye kanamayı yansıtan nodüller </a:t>
            </a:r>
            <a:r>
              <a:rPr lang="tr-TR" dirty="0" smtClean="0"/>
              <a:t>:</a:t>
            </a:r>
            <a:r>
              <a:rPr lang="tr-TR" dirty="0" err="1" smtClean="0"/>
              <a:t>halo</a:t>
            </a:r>
            <a:r>
              <a:rPr lang="tr-TR" dirty="0" smtClean="0"/>
              <a:t> </a:t>
            </a:r>
            <a:r>
              <a:rPr lang="tr-TR" dirty="0" err="1" smtClean="0"/>
              <a:t>işareti’dir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 </a:t>
            </a:r>
            <a:r>
              <a:rPr lang="tr-TR" dirty="0"/>
              <a:t>nodüller genellikle uygun tedavi sırasında bile büyür ve sonunda boşluk oluşturarak hava-hilal işareti </a:t>
            </a:r>
            <a:r>
              <a:rPr lang="tr-TR" dirty="0" smtClean="0"/>
              <a:t>oluşabilir ancak </a:t>
            </a:r>
            <a:r>
              <a:rPr lang="tr-TR" dirty="0"/>
              <a:t>bir çalışmada, </a:t>
            </a:r>
            <a:r>
              <a:rPr lang="tr-TR" dirty="0" smtClean="0"/>
              <a:t>daha </a:t>
            </a:r>
            <a:r>
              <a:rPr lang="tr-TR" dirty="0"/>
              <a:t>sık olarak </a:t>
            </a:r>
            <a:r>
              <a:rPr lang="tr-TR" dirty="0" err="1"/>
              <a:t>segmental</a:t>
            </a:r>
            <a:r>
              <a:rPr lang="tr-TR" dirty="0"/>
              <a:t> </a:t>
            </a:r>
            <a:r>
              <a:rPr lang="tr-TR" dirty="0" smtClean="0"/>
              <a:t>konsolidasyon alanlarına ilerlediği gösterilmiştir*.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38200" y="605084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en-US" sz="1200" i="1" dirty="0" err="1" smtClean="0"/>
              <a:t>Cornillet</a:t>
            </a:r>
            <a:r>
              <a:rPr lang="en-US" sz="1200" i="1" dirty="0" smtClean="0"/>
              <a:t> </a:t>
            </a:r>
            <a:r>
              <a:rPr lang="en-US" sz="1200" i="1" dirty="0"/>
              <a:t>A, Camus C, </a:t>
            </a:r>
            <a:r>
              <a:rPr lang="en-US" sz="1200" i="1" dirty="0" err="1"/>
              <a:t>Nimubona</a:t>
            </a:r>
            <a:r>
              <a:rPr lang="en-US" sz="1200" i="1" dirty="0"/>
              <a:t> S, et al. Comparison of epidemiological, clinical, and biological features of invasive </a:t>
            </a:r>
            <a:r>
              <a:rPr lang="en-US" sz="1200" i="1" dirty="0" err="1"/>
              <a:t>aspergillosis</a:t>
            </a:r>
            <a:r>
              <a:rPr lang="en-US" sz="1200" i="1" dirty="0"/>
              <a:t> in neutropenic and </a:t>
            </a:r>
            <a:r>
              <a:rPr lang="en-US" sz="1200" i="1" dirty="0" err="1"/>
              <a:t>nonneutropenic</a:t>
            </a:r>
            <a:r>
              <a:rPr lang="en-US" sz="1200" i="1" dirty="0"/>
              <a:t> patients: a 6-year survey. </a:t>
            </a:r>
            <a:r>
              <a:rPr lang="en-US" sz="1200" i="1" dirty="0" err="1"/>
              <a:t>Clin</a:t>
            </a:r>
            <a:r>
              <a:rPr lang="en-US" sz="1200" i="1" dirty="0"/>
              <a:t> Infect Dis 2006; 43:577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6665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255" y="349955"/>
            <a:ext cx="7239000" cy="59055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683932" y="3635022"/>
            <a:ext cx="6802967" cy="1241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/>
              <a:t>Sağ orta lob bronşu (A) ve karaciğer kubbesi (B) seviyesindeki yüksek çözünürlüklü bilgisayarlı tomografi görüntüleri (1,0 mm </a:t>
            </a:r>
            <a:r>
              <a:rPr lang="tr-TR" sz="1600" dirty="0" err="1"/>
              <a:t>kolimasyon</a:t>
            </a:r>
            <a:r>
              <a:rPr lang="tr-TR" sz="1600" dirty="0"/>
              <a:t>), düzensiz </a:t>
            </a:r>
            <a:r>
              <a:rPr lang="tr-TR" sz="1600" dirty="0" err="1"/>
              <a:t>peribronşiyal</a:t>
            </a:r>
            <a:r>
              <a:rPr lang="tr-TR" sz="1600" dirty="0"/>
              <a:t> konsolidasyon, </a:t>
            </a:r>
            <a:r>
              <a:rPr lang="tr-TR" sz="1600" dirty="0" err="1"/>
              <a:t>sentrilobüler</a:t>
            </a:r>
            <a:r>
              <a:rPr lang="tr-TR" sz="1600" dirty="0"/>
              <a:t> nodüller ve dallanan doğrusal yapılar (oklar) göstermektedir. Her iki alt lobda da boşluk oluşumu görülmektedir.</a:t>
            </a:r>
          </a:p>
        </p:txBody>
      </p:sp>
    </p:spTree>
    <p:extLst>
      <p:ext uri="{BB962C8B-B14F-4D97-AF65-F5344CB8AC3E}">
        <p14:creationId xmlns:p14="http://schemas.microsoft.com/office/powerpoint/2010/main" val="197983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Trakeobronşit</a:t>
            </a:r>
            <a:r>
              <a:rPr lang="tr-TR" b="1" dirty="0" smtClean="0"/>
              <a:t>: </a:t>
            </a:r>
            <a:r>
              <a:rPr lang="tr-TR" i="1" dirty="0" err="1" smtClean="0"/>
              <a:t>Aspergillus</a:t>
            </a:r>
            <a:r>
              <a:rPr lang="tr-TR" dirty="0"/>
              <a:t> </a:t>
            </a:r>
            <a:r>
              <a:rPr lang="tr-TR" dirty="0" err="1"/>
              <a:t>trakeobronşiti</a:t>
            </a:r>
            <a:r>
              <a:rPr lang="tr-TR" dirty="0"/>
              <a:t> en sık akciğer nakli alıcılarında bildirilmiştir ancak </a:t>
            </a:r>
            <a:r>
              <a:rPr lang="tr-TR" dirty="0" err="1"/>
              <a:t>s</a:t>
            </a:r>
            <a:r>
              <a:rPr lang="tr-TR" dirty="0" err="1" smtClean="0"/>
              <a:t>olid</a:t>
            </a:r>
            <a:r>
              <a:rPr lang="tr-TR" dirty="0" smtClean="0"/>
              <a:t> </a:t>
            </a:r>
            <a:r>
              <a:rPr lang="tr-TR" dirty="0"/>
              <a:t>organ nakli alıcıları, hematolojik </a:t>
            </a:r>
            <a:r>
              <a:rPr lang="tr-TR" dirty="0" err="1"/>
              <a:t>maligniteli</a:t>
            </a:r>
            <a:r>
              <a:rPr lang="tr-TR" dirty="0"/>
              <a:t> hastalar, HIV enfeksiyonu olan </a:t>
            </a:r>
            <a:r>
              <a:rPr lang="tr-TR" dirty="0" smtClean="0"/>
              <a:t>hastalarda da tanımlanmıştır.</a:t>
            </a:r>
          </a:p>
          <a:p>
            <a:r>
              <a:rPr lang="tr-TR" dirty="0"/>
              <a:t>Etkilenen hastalar tipik olarak belirgin </a:t>
            </a:r>
            <a:r>
              <a:rPr lang="tr-TR" dirty="0" err="1"/>
              <a:t>dispne</a:t>
            </a:r>
            <a:r>
              <a:rPr lang="tr-TR" dirty="0"/>
              <a:t>, öksürük ve hırıltı ile gelirler; ara sıra </a:t>
            </a:r>
            <a:r>
              <a:rPr lang="tr-TR" dirty="0" err="1"/>
              <a:t>intraluminal</a:t>
            </a:r>
            <a:r>
              <a:rPr lang="tr-TR" dirty="0"/>
              <a:t> mukus tıkaçları çıkarırlar. Göğüs görüntülemesi normal olabilir veya hava yolu kalınlaşması, yamalı </a:t>
            </a:r>
            <a:r>
              <a:rPr lang="tr-TR" dirty="0" err="1"/>
              <a:t>infiltratlar</a:t>
            </a:r>
            <a:r>
              <a:rPr lang="tr-TR" dirty="0"/>
              <a:t>, konsolidasyon veya </a:t>
            </a:r>
            <a:r>
              <a:rPr lang="tr-TR" dirty="0" err="1"/>
              <a:t>sentrilobüler</a:t>
            </a:r>
            <a:r>
              <a:rPr lang="tr-TR" dirty="0"/>
              <a:t> nodüller alanları ortaya çıkarabilir.</a:t>
            </a:r>
          </a:p>
        </p:txBody>
      </p:sp>
    </p:spTree>
    <p:extLst>
      <p:ext uri="{BB962C8B-B14F-4D97-AF65-F5344CB8AC3E}">
        <p14:creationId xmlns:p14="http://schemas.microsoft.com/office/powerpoint/2010/main" val="28370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0642"/>
          </a:xfrm>
        </p:spPr>
        <p:txBody>
          <a:bodyPr>
            <a:normAutofit/>
          </a:bodyPr>
          <a:lstStyle/>
          <a:p>
            <a:r>
              <a:rPr lang="tr-TR" b="1" dirty="0"/>
              <a:t>Kronik </a:t>
            </a:r>
            <a:r>
              <a:rPr lang="tr-TR" b="1" dirty="0" err="1"/>
              <a:t>nekrotizan</a:t>
            </a:r>
            <a:r>
              <a:rPr lang="tr-TR" b="1" dirty="0"/>
              <a:t> ve kronik </a:t>
            </a:r>
            <a:r>
              <a:rPr lang="tr-TR" b="1" dirty="0" err="1"/>
              <a:t>kaviter</a:t>
            </a:r>
            <a:r>
              <a:rPr lang="tr-TR" b="1" dirty="0"/>
              <a:t> </a:t>
            </a:r>
            <a:r>
              <a:rPr lang="tr-TR" b="1" dirty="0" err="1"/>
              <a:t>pulmoner</a:t>
            </a:r>
            <a:r>
              <a:rPr lang="tr-TR" b="1" dirty="0"/>
              <a:t> </a:t>
            </a:r>
            <a:r>
              <a:rPr lang="tr-TR" b="1" dirty="0" err="1" smtClean="0"/>
              <a:t>aspergilloz</a:t>
            </a:r>
            <a:r>
              <a:rPr lang="tr-TR" b="1" dirty="0" smtClean="0"/>
              <a:t>: </a:t>
            </a:r>
            <a:r>
              <a:rPr lang="tr-TR" dirty="0" smtClean="0"/>
              <a:t>Altta </a:t>
            </a:r>
            <a:r>
              <a:rPr lang="tr-TR" dirty="0"/>
              <a:t>yatan kronik akciğer hastalığı olan hastalar, </a:t>
            </a:r>
            <a:r>
              <a:rPr lang="tr-TR" dirty="0" err="1"/>
              <a:t>histopatolojide</a:t>
            </a:r>
            <a:r>
              <a:rPr lang="tr-TR" dirty="0"/>
              <a:t> dokuya </a:t>
            </a:r>
            <a:r>
              <a:rPr lang="tr-TR" dirty="0" err="1"/>
              <a:t>hifal</a:t>
            </a:r>
            <a:r>
              <a:rPr lang="tr-TR" dirty="0"/>
              <a:t> </a:t>
            </a:r>
            <a:r>
              <a:rPr lang="tr-TR" dirty="0" err="1"/>
              <a:t>invazyon</a:t>
            </a:r>
            <a:r>
              <a:rPr lang="tr-TR" dirty="0"/>
              <a:t> gösterebilen veya gösteremeyen boşluklar veya </a:t>
            </a:r>
            <a:r>
              <a:rPr lang="tr-TR" dirty="0" err="1"/>
              <a:t>infiltratlarla</a:t>
            </a:r>
            <a:r>
              <a:rPr lang="tr-TR" dirty="0"/>
              <a:t> karakterize olan yavaş ilerleyen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/>
              <a:t> formları açısından risk altındadır. </a:t>
            </a:r>
            <a:endParaRPr lang="tr-TR" dirty="0" smtClean="0"/>
          </a:p>
          <a:p>
            <a:r>
              <a:rPr lang="tr-TR" dirty="0" smtClean="0"/>
              <a:t>Öksürük</a:t>
            </a:r>
            <a:r>
              <a:rPr lang="tr-TR" dirty="0"/>
              <a:t>, kilo kaybı, yorgunluk ve göğüs ağrısı yaygındır </a:t>
            </a:r>
            <a:r>
              <a:rPr lang="tr-TR" dirty="0" smtClean="0"/>
              <a:t>ve BT yavaş </a:t>
            </a:r>
            <a:r>
              <a:rPr lang="tr-TR" dirty="0"/>
              <a:t>ilerleyen bir lezyon gösterir. </a:t>
            </a:r>
          </a:p>
        </p:txBody>
      </p:sp>
    </p:spTree>
    <p:extLst>
      <p:ext uri="{BB962C8B-B14F-4D97-AF65-F5344CB8AC3E}">
        <p14:creationId xmlns:p14="http://schemas.microsoft.com/office/powerpoint/2010/main" val="17771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6463"/>
          </a:xfrm>
        </p:spPr>
        <p:txBody>
          <a:bodyPr>
            <a:normAutofit lnSpcReduction="10000"/>
          </a:bodyPr>
          <a:lstStyle/>
          <a:p>
            <a:r>
              <a:rPr lang="tr-TR" b="1" dirty="0" err="1"/>
              <a:t>Rinosinüzit</a:t>
            </a:r>
            <a:r>
              <a:rPr lang="tr-TR" b="1" dirty="0"/>
              <a:t>: </a:t>
            </a:r>
            <a:r>
              <a:rPr lang="tr-TR" dirty="0" err="1"/>
              <a:t>Paranazal</a:t>
            </a:r>
            <a:r>
              <a:rPr lang="tr-TR" dirty="0"/>
              <a:t> sinüslerde </a:t>
            </a:r>
            <a:r>
              <a:rPr lang="tr-TR" dirty="0" err="1"/>
              <a:t>aspergilloz</a:t>
            </a:r>
            <a:r>
              <a:rPr lang="tr-TR" dirty="0"/>
              <a:t>, </a:t>
            </a:r>
            <a:r>
              <a:rPr lang="tr-TR" dirty="0" err="1"/>
              <a:t>mukormikoza</a:t>
            </a:r>
            <a:r>
              <a:rPr lang="tr-TR" dirty="0"/>
              <a:t> benzer şekilde ortaya çıkabilir. </a:t>
            </a:r>
          </a:p>
          <a:p>
            <a:r>
              <a:rPr lang="tr-TR" dirty="0" smtClean="0"/>
              <a:t>Enfeksiyona </a:t>
            </a:r>
            <a:r>
              <a:rPr lang="tr-TR" dirty="0"/>
              <a:t>karşı </a:t>
            </a:r>
            <a:r>
              <a:rPr lang="tr-TR" dirty="0" err="1"/>
              <a:t>inflamatuar</a:t>
            </a:r>
            <a:r>
              <a:rPr lang="tr-TR" dirty="0"/>
              <a:t> yanıt </a:t>
            </a:r>
            <a:r>
              <a:rPr lang="tr-TR" dirty="0" err="1"/>
              <a:t>nötropeni</a:t>
            </a:r>
            <a:r>
              <a:rPr lang="tr-TR" dirty="0"/>
              <a:t> nedeniyle körelmiş olabilir ve bulgular belirsiz </a:t>
            </a:r>
            <a:r>
              <a:rPr lang="tr-TR" dirty="0" smtClean="0"/>
              <a:t>olabilir.</a:t>
            </a:r>
            <a:endParaRPr lang="tr-TR" dirty="0"/>
          </a:p>
          <a:p>
            <a:r>
              <a:rPr lang="tr-TR" dirty="0"/>
              <a:t>B</a:t>
            </a:r>
            <a:r>
              <a:rPr lang="tr-TR" dirty="0" smtClean="0"/>
              <a:t>urun </a:t>
            </a:r>
            <a:r>
              <a:rPr lang="tr-TR" dirty="0"/>
              <a:t>tıkanıklığı, </a:t>
            </a:r>
            <a:r>
              <a:rPr lang="tr-TR" dirty="0" smtClean="0"/>
              <a:t>ateş, yüzde </a:t>
            </a:r>
            <a:r>
              <a:rPr lang="tr-TR" dirty="0"/>
              <a:t>ve göz çevresinde ağrı yaygın görülen belirtilerdir. </a:t>
            </a:r>
            <a:r>
              <a:rPr lang="tr-TR" dirty="0" err="1"/>
              <a:t>Orbita</a:t>
            </a:r>
            <a:r>
              <a:rPr lang="tr-TR" dirty="0"/>
              <a:t> </a:t>
            </a:r>
            <a:r>
              <a:rPr lang="tr-TR" dirty="0" smtClean="0"/>
              <a:t>etkilenirse, bulanık </a:t>
            </a:r>
            <a:r>
              <a:rPr lang="tr-TR" dirty="0"/>
              <a:t>görme, </a:t>
            </a:r>
            <a:r>
              <a:rPr lang="tr-TR" dirty="0" err="1"/>
              <a:t>proptozis</a:t>
            </a:r>
            <a:r>
              <a:rPr lang="tr-TR" dirty="0"/>
              <a:t> ve </a:t>
            </a:r>
            <a:r>
              <a:rPr lang="tr-TR" dirty="0" err="1"/>
              <a:t>kemozis</a:t>
            </a:r>
            <a:r>
              <a:rPr lang="tr-TR" dirty="0"/>
              <a:t> yer alabilir. </a:t>
            </a:r>
            <a:endParaRPr lang="tr-TR" dirty="0" smtClean="0"/>
          </a:p>
          <a:p>
            <a:r>
              <a:rPr lang="tr-TR" dirty="0" smtClean="0"/>
              <a:t>Enfeksiyon </a:t>
            </a:r>
            <a:r>
              <a:rPr lang="tr-TR" dirty="0"/>
              <a:t>ayrıca lokal olarak </a:t>
            </a:r>
            <a:r>
              <a:rPr lang="tr-TR" dirty="0" smtClean="0"/>
              <a:t>dolaşım </a:t>
            </a:r>
            <a:r>
              <a:rPr lang="tr-TR" dirty="0"/>
              <a:t>sistemine </a:t>
            </a:r>
            <a:r>
              <a:rPr lang="tr-TR" dirty="0" smtClean="0"/>
              <a:t>yayılabilir</a:t>
            </a:r>
            <a:r>
              <a:rPr lang="tr-TR" dirty="0" smtClean="0"/>
              <a:t>. </a:t>
            </a:r>
            <a:r>
              <a:rPr lang="tr-TR" dirty="0" err="1" smtClean="0"/>
              <a:t>Kavernöz</a:t>
            </a:r>
            <a:r>
              <a:rPr lang="tr-TR" dirty="0" smtClean="0"/>
              <a:t> </a:t>
            </a:r>
            <a:r>
              <a:rPr lang="tr-TR" dirty="0"/>
              <a:t>sinüs </a:t>
            </a:r>
            <a:r>
              <a:rPr lang="tr-TR" dirty="0" err="1"/>
              <a:t>trombozuna</a:t>
            </a:r>
            <a:r>
              <a:rPr lang="tr-TR" dirty="0"/>
              <a:t> ve çeşitli merkezi sinir sistemi (CNS) belirtilerine yol açabilir</a:t>
            </a:r>
            <a:r>
              <a:rPr lang="tr-TR" dirty="0" smtClean="0"/>
              <a:t>.</a:t>
            </a:r>
          </a:p>
          <a:p>
            <a:r>
              <a:rPr lang="tr-TR" dirty="0"/>
              <a:t>Tanıyı koymak için biyopsi </a:t>
            </a:r>
            <a:r>
              <a:rPr lang="tr-TR" dirty="0" smtClean="0"/>
              <a:t>gereklidir*</a:t>
            </a: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6412088"/>
            <a:ext cx="1051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/>
              <a:t>Sivak-Callcott</a:t>
            </a:r>
            <a:r>
              <a:rPr lang="tr-TR" sz="1200" i="1" dirty="0"/>
              <a:t> JA, </a:t>
            </a:r>
            <a:r>
              <a:rPr lang="tr-TR" sz="1200" i="1" dirty="0" err="1"/>
              <a:t>Livesley</a:t>
            </a:r>
            <a:r>
              <a:rPr lang="tr-TR" sz="1200" i="1" dirty="0"/>
              <a:t> N, </a:t>
            </a:r>
            <a:r>
              <a:rPr lang="tr-TR" sz="1200" i="1" dirty="0" err="1"/>
              <a:t>Nugent</a:t>
            </a:r>
            <a:r>
              <a:rPr lang="tr-TR" sz="1200" i="1" dirty="0"/>
              <a:t> RA, et al. </a:t>
            </a:r>
            <a:r>
              <a:rPr lang="tr-TR" sz="1200" i="1" dirty="0" err="1"/>
              <a:t>Localised</a:t>
            </a:r>
            <a:r>
              <a:rPr lang="tr-TR" sz="1200" i="1" dirty="0"/>
              <a:t> </a:t>
            </a:r>
            <a:r>
              <a:rPr lang="tr-TR" sz="1200" i="1" dirty="0" err="1"/>
              <a:t>invasive</a:t>
            </a:r>
            <a:r>
              <a:rPr lang="tr-TR" sz="1200" i="1" dirty="0"/>
              <a:t> </a:t>
            </a:r>
            <a:r>
              <a:rPr lang="tr-TR" sz="1200" i="1" dirty="0" err="1"/>
              <a:t>sino-orbital</a:t>
            </a:r>
            <a:r>
              <a:rPr lang="tr-TR" sz="1200" i="1" dirty="0"/>
              <a:t> </a:t>
            </a:r>
            <a:r>
              <a:rPr lang="tr-TR" sz="1200" i="1" dirty="0" err="1"/>
              <a:t>aspergillosis</a:t>
            </a:r>
            <a:r>
              <a:rPr lang="tr-TR" sz="1200" i="1" dirty="0"/>
              <a:t>: </a:t>
            </a:r>
            <a:r>
              <a:rPr lang="tr-TR" sz="1200" i="1" dirty="0" err="1"/>
              <a:t>characteristic</a:t>
            </a:r>
            <a:r>
              <a:rPr lang="tr-TR" sz="1200" i="1" dirty="0"/>
              <a:t> </a:t>
            </a:r>
            <a:r>
              <a:rPr lang="tr-TR" sz="1200" i="1" dirty="0" err="1"/>
              <a:t>features</a:t>
            </a:r>
            <a:r>
              <a:rPr lang="tr-TR" sz="1200" i="1" dirty="0"/>
              <a:t>. </a:t>
            </a:r>
            <a:r>
              <a:rPr lang="tr-TR" sz="1200" i="1" dirty="0" err="1"/>
              <a:t>Br</a:t>
            </a:r>
            <a:r>
              <a:rPr lang="tr-TR" sz="1200" i="1" dirty="0"/>
              <a:t> J </a:t>
            </a:r>
            <a:r>
              <a:rPr lang="tr-TR" sz="1200" i="1" dirty="0" err="1"/>
              <a:t>Ophthalmol</a:t>
            </a:r>
            <a:r>
              <a:rPr lang="tr-TR" sz="1200" i="1" dirty="0"/>
              <a:t> 2004; 88:681.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37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/>
              <a:t>Merkezi sinir sistemi </a:t>
            </a:r>
            <a:r>
              <a:rPr lang="tr-TR" b="1" dirty="0" smtClean="0"/>
              <a:t>enfeksiyonu: </a:t>
            </a:r>
            <a:r>
              <a:rPr lang="tr-TR" dirty="0" smtClean="0"/>
              <a:t>MSS </a:t>
            </a:r>
            <a:r>
              <a:rPr lang="tr-TR" dirty="0" err="1"/>
              <a:t>aspergillozu</a:t>
            </a:r>
            <a:r>
              <a:rPr lang="tr-TR" dirty="0"/>
              <a:t>, yaygın enfeksiyon ortamında ve </a:t>
            </a:r>
            <a:r>
              <a:rPr lang="tr-TR" dirty="0" err="1"/>
              <a:t>paranazal</a:t>
            </a:r>
            <a:r>
              <a:rPr lang="tr-TR" dirty="0"/>
              <a:t> sinüslerden lokal yayılımda ortaya çıkabilir. </a:t>
            </a:r>
            <a:r>
              <a:rPr lang="tr-TR" i="1" dirty="0" err="1"/>
              <a:t>Aspergillus</a:t>
            </a:r>
            <a:r>
              <a:rPr lang="tr-TR" dirty="0"/>
              <a:t> </a:t>
            </a:r>
            <a:r>
              <a:rPr lang="tr-TR" dirty="0" err="1"/>
              <a:t>spp</a:t>
            </a:r>
            <a:r>
              <a:rPr lang="tr-TR" dirty="0"/>
              <a:t> ile MSS tutulumu olan hastalar nöbetler veya </a:t>
            </a:r>
            <a:r>
              <a:rPr lang="tr-TR" dirty="0" err="1"/>
              <a:t>fokal</a:t>
            </a:r>
            <a:r>
              <a:rPr lang="tr-TR" dirty="0"/>
              <a:t> nörolojik belirtilerle </a:t>
            </a:r>
            <a:r>
              <a:rPr lang="tr-TR" dirty="0" smtClean="0"/>
              <a:t>gelebilir*. </a:t>
            </a:r>
            <a:r>
              <a:rPr lang="tr-TR" dirty="0"/>
              <a:t>Bazı vakalarda </a:t>
            </a:r>
            <a:r>
              <a:rPr lang="tr-TR" dirty="0" err="1"/>
              <a:t>mikotik</a:t>
            </a:r>
            <a:r>
              <a:rPr lang="tr-TR" dirty="0"/>
              <a:t> anevrizmalar gelişir </a:t>
            </a:r>
            <a:r>
              <a:rPr lang="tr-TR" dirty="0" smtClean="0"/>
              <a:t>ve </a:t>
            </a:r>
            <a:r>
              <a:rPr lang="tr-TR" dirty="0" err="1" smtClean="0"/>
              <a:t>rüptür</a:t>
            </a:r>
            <a:r>
              <a:rPr lang="tr-TR" dirty="0" smtClean="0"/>
              <a:t> </a:t>
            </a:r>
            <a:r>
              <a:rPr lang="tr-TR" dirty="0" err="1" smtClean="0"/>
              <a:t>olur;serebrovasküler</a:t>
            </a:r>
            <a:r>
              <a:rPr lang="tr-TR" dirty="0" smtClean="0"/>
              <a:t> </a:t>
            </a:r>
            <a:r>
              <a:rPr lang="tr-TR" dirty="0" err="1" smtClean="0"/>
              <a:t>hemoraji</a:t>
            </a:r>
            <a:r>
              <a:rPr lang="tr-TR" dirty="0" smtClean="0"/>
              <a:t>, </a:t>
            </a:r>
            <a:r>
              <a:rPr lang="tr-TR" dirty="0" err="1"/>
              <a:t>subaraknoid</a:t>
            </a:r>
            <a:r>
              <a:rPr lang="tr-TR" dirty="0"/>
              <a:t> kanama ve/veya </a:t>
            </a:r>
            <a:r>
              <a:rPr lang="tr-TR" dirty="0" err="1"/>
              <a:t>ampiyem</a:t>
            </a:r>
            <a:r>
              <a:rPr lang="tr-TR" dirty="0"/>
              <a:t> oluşumuyla </a:t>
            </a:r>
            <a:r>
              <a:rPr lang="tr-TR" dirty="0" smtClean="0"/>
              <a:t>sonuçlanabilir.</a:t>
            </a:r>
          </a:p>
          <a:p>
            <a:r>
              <a:rPr lang="tr-TR" dirty="0"/>
              <a:t>MSS enfeksiyonu çok </a:t>
            </a:r>
            <a:r>
              <a:rPr lang="tr-TR" dirty="0" smtClean="0"/>
              <a:t>kötü </a:t>
            </a:r>
            <a:r>
              <a:rPr lang="tr-TR" dirty="0" err="1" smtClean="0"/>
              <a:t>prognozludur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993422" y="6321778"/>
            <a:ext cx="10476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 smtClean="0"/>
              <a:t>Segal</a:t>
            </a:r>
            <a:r>
              <a:rPr lang="tr-TR" sz="1200" i="1" dirty="0" smtClean="0"/>
              <a:t> </a:t>
            </a:r>
            <a:r>
              <a:rPr lang="tr-TR" sz="1200" i="1" dirty="0"/>
              <a:t>BH. </a:t>
            </a:r>
            <a:r>
              <a:rPr lang="tr-TR" sz="1200" i="1" dirty="0" err="1"/>
              <a:t>Aspergillosis</a:t>
            </a:r>
            <a:r>
              <a:rPr lang="tr-TR" sz="1200" i="1" dirty="0"/>
              <a:t>. N </a:t>
            </a:r>
            <a:r>
              <a:rPr lang="tr-TR" sz="1200" i="1" dirty="0" err="1"/>
              <a:t>Engl</a:t>
            </a:r>
            <a:r>
              <a:rPr lang="tr-TR" sz="1200" i="1" dirty="0"/>
              <a:t> J </a:t>
            </a:r>
            <a:r>
              <a:rPr lang="tr-TR" sz="1200" i="1" dirty="0" err="1"/>
              <a:t>Med</a:t>
            </a:r>
            <a:r>
              <a:rPr lang="tr-TR" sz="1200" i="1" dirty="0"/>
              <a:t> 2009; 360:1870.</a:t>
            </a:r>
          </a:p>
        </p:txBody>
      </p:sp>
    </p:spTree>
    <p:extLst>
      <p:ext uri="{BB962C8B-B14F-4D97-AF65-F5344CB8AC3E}">
        <p14:creationId xmlns:p14="http://schemas.microsoft.com/office/powerpoint/2010/main" val="1856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sz="2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88" y="1027906"/>
            <a:ext cx="9290756" cy="5802489"/>
          </a:xfrm>
        </p:spPr>
      </p:pic>
    </p:spTree>
    <p:extLst>
      <p:ext uri="{BB962C8B-B14F-4D97-AF65-F5344CB8AC3E}">
        <p14:creationId xmlns:p14="http://schemas.microsoft.com/office/powerpoint/2010/main" val="184430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717374" y="3651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 err="1" smtClean="0"/>
              <a:t>Hairy</a:t>
            </a:r>
            <a:r>
              <a:rPr lang="tr-TR" sz="1800" dirty="0" smtClean="0"/>
              <a:t> </a:t>
            </a:r>
            <a:r>
              <a:rPr lang="tr-TR" sz="1800" dirty="0" err="1" smtClean="0"/>
              <a:t>cell</a:t>
            </a:r>
            <a:r>
              <a:rPr lang="tr-TR" sz="1800" dirty="0" smtClean="0"/>
              <a:t> lösemi </a:t>
            </a:r>
            <a:r>
              <a:rPr lang="tr-TR" sz="1800" dirty="0"/>
              <a:t>ve biyopsiyle kanıtlanmış </a:t>
            </a:r>
            <a:r>
              <a:rPr lang="tr-TR" sz="1800" dirty="0" err="1"/>
              <a:t>serebral</a:t>
            </a:r>
            <a:r>
              <a:rPr lang="tr-TR" sz="1800" dirty="0"/>
              <a:t> </a:t>
            </a:r>
            <a:r>
              <a:rPr lang="tr-TR" sz="1800" dirty="0" err="1"/>
              <a:t>aspergillozlu</a:t>
            </a:r>
            <a:r>
              <a:rPr lang="tr-TR" sz="1800" dirty="0"/>
              <a:t> 44 yaşında bir erkek.</a:t>
            </a:r>
            <a:br>
              <a:rPr lang="tr-TR" sz="1800" dirty="0"/>
            </a:br>
            <a:r>
              <a:rPr lang="tr-TR" sz="1800" dirty="0"/>
              <a:t>(A) Kontrast madde enjeksiyonundan sonra elde edilen </a:t>
            </a:r>
            <a:r>
              <a:rPr lang="tr-TR" sz="1800" dirty="0" smtClean="0"/>
              <a:t>BT taraması</a:t>
            </a:r>
            <a:r>
              <a:rPr lang="tr-TR" sz="1800" dirty="0"/>
              <a:t>, çevresinde ödem ve kitle etkisi olan çoklu halka şeklinde lezyonlar göstermektedir.</a:t>
            </a:r>
            <a:br>
              <a:rPr lang="tr-TR" sz="1800" dirty="0"/>
            </a:br>
            <a:r>
              <a:rPr lang="tr-TR" sz="1800" dirty="0"/>
              <a:t>(B) T2 ağırlıklı manyetik rezonans görüntüsü (A'dan biraz daha düşük seviyede) sağ </a:t>
            </a:r>
            <a:r>
              <a:rPr lang="tr-TR" sz="1800" dirty="0" err="1"/>
              <a:t>serebral</a:t>
            </a:r>
            <a:r>
              <a:rPr lang="tr-TR" sz="1800" dirty="0"/>
              <a:t> </a:t>
            </a:r>
            <a:r>
              <a:rPr lang="tr-TR" sz="1800" dirty="0" err="1"/>
              <a:t>hemisferde</a:t>
            </a:r>
            <a:r>
              <a:rPr lang="tr-TR" sz="1800" dirty="0"/>
              <a:t> çevresinde ödem olan çoklu </a:t>
            </a:r>
            <a:r>
              <a:rPr lang="tr-TR" sz="1800" dirty="0" err="1"/>
              <a:t>hipointens</a:t>
            </a:r>
            <a:r>
              <a:rPr lang="tr-TR" sz="1800" dirty="0"/>
              <a:t> halkalar (oklar) göstermektedir. Halkalar düzensizdir ve nispeten kötü oluşmuştur.</a:t>
            </a:r>
          </a:p>
        </p:txBody>
      </p:sp>
      <p:pic>
        <p:nvPicPr>
          <p:cNvPr id="1026" name="Picture 2" descr="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65" y="3337629"/>
            <a:ext cx="4766379" cy="28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>
          <a:xfrm>
            <a:off x="6161265" y="365125"/>
            <a:ext cx="5082822" cy="4812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800" dirty="0"/>
              <a:t>Diyabetli ve biyopsiyle kanıtlanmış </a:t>
            </a:r>
            <a:r>
              <a:rPr lang="tr-TR" sz="1800" dirty="0" err="1"/>
              <a:t>paranazal</a:t>
            </a:r>
            <a:r>
              <a:rPr lang="tr-TR" sz="1800" dirty="0"/>
              <a:t> sinüs </a:t>
            </a:r>
            <a:r>
              <a:rPr lang="tr-TR" sz="1800" dirty="0" err="1"/>
              <a:t>aspergillozu</a:t>
            </a:r>
            <a:r>
              <a:rPr lang="tr-TR" sz="1800" dirty="0"/>
              <a:t> olan 87 yaşında bir erkek. Kontrast madde enjeksiyonundan sonra elde edilen </a:t>
            </a:r>
            <a:r>
              <a:rPr lang="tr-TR" sz="1800" dirty="0" err="1"/>
              <a:t>koronal</a:t>
            </a:r>
            <a:r>
              <a:rPr lang="tr-TR" sz="1800" dirty="0"/>
              <a:t> T1 ağırlıklı manyetik rezonans görüntüsü, </a:t>
            </a:r>
            <a:r>
              <a:rPr lang="tr-TR" sz="1800" dirty="0" err="1"/>
              <a:t>etmoidal</a:t>
            </a:r>
            <a:r>
              <a:rPr lang="tr-TR" sz="1800" dirty="0"/>
              <a:t> hava hücresi kompleksini, burun boşluğunu ve </a:t>
            </a:r>
            <a:r>
              <a:rPr lang="tr-TR" sz="1800" dirty="0" err="1"/>
              <a:t>maksiller</a:t>
            </a:r>
            <a:r>
              <a:rPr lang="tr-TR" sz="1800" dirty="0"/>
              <a:t> sinüsü dolduran anormal yumuşak dokuyu göstermektedir. Dural kalınlaşma ve anormal </a:t>
            </a:r>
            <a:r>
              <a:rPr lang="tr-TR" sz="1800" dirty="0" err="1"/>
              <a:t>kontrastlanma</a:t>
            </a:r>
            <a:r>
              <a:rPr lang="tr-TR" sz="1800" dirty="0"/>
              <a:t> ile </a:t>
            </a:r>
            <a:r>
              <a:rPr lang="tr-TR" sz="1800" dirty="0" err="1"/>
              <a:t>subfrontal</a:t>
            </a:r>
            <a:r>
              <a:rPr lang="tr-TR" sz="1800" dirty="0"/>
              <a:t> </a:t>
            </a:r>
            <a:r>
              <a:rPr lang="tr-TR" sz="1800" dirty="0" err="1"/>
              <a:t>intrakraniyal</a:t>
            </a:r>
            <a:r>
              <a:rPr lang="tr-TR" sz="1800" dirty="0"/>
              <a:t> genişlemeye dikkat edin (oklar).</a:t>
            </a:r>
          </a:p>
        </p:txBody>
      </p:sp>
      <p:pic>
        <p:nvPicPr>
          <p:cNvPr id="7" name="Picture 2" descr="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111" y="2838184"/>
            <a:ext cx="3804356" cy="383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7531"/>
          </a:xfrm>
        </p:spPr>
        <p:txBody>
          <a:bodyPr/>
          <a:lstStyle/>
          <a:p>
            <a:r>
              <a:rPr lang="tr-TR" b="1" dirty="0" err="1" smtClean="0"/>
              <a:t>Endoftalmit</a:t>
            </a:r>
            <a:r>
              <a:rPr lang="tr-TR" b="1" dirty="0" smtClean="0"/>
              <a:t>: </a:t>
            </a:r>
            <a:r>
              <a:rPr lang="tr-TR" dirty="0" err="1" smtClean="0"/>
              <a:t>Hematojen</a:t>
            </a:r>
            <a:r>
              <a:rPr lang="tr-TR" dirty="0" smtClean="0"/>
              <a:t> yayılım ve komşuluk yolu ile oluşabilir*. Sonuç </a:t>
            </a:r>
            <a:r>
              <a:rPr lang="tr-TR" dirty="0"/>
              <a:t>genellikle </a:t>
            </a:r>
            <a:r>
              <a:rPr lang="tr-TR" dirty="0" smtClean="0"/>
              <a:t>kötüdür.</a:t>
            </a:r>
          </a:p>
          <a:p>
            <a:r>
              <a:rPr lang="tr-TR" b="1" dirty="0" err="1" smtClean="0"/>
              <a:t>Endokardit</a:t>
            </a:r>
            <a:r>
              <a:rPr lang="tr-TR" b="1" dirty="0" smtClean="0"/>
              <a:t>: </a:t>
            </a:r>
            <a:r>
              <a:rPr lang="tr-TR" i="1" dirty="0" err="1"/>
              <a:t>Candida</a:t>
            </a:r>
            <a:r>
              <a:rPr lang="tr-TR" dirty="0"/>
              <a:t> türlerinden sonra </a:t>
            </a:r>
            <a:r>
              <a:rPr lang="tr-TR" dirty="0" err="1"/>
              <a:t>fungal</a:t>
            </a:r>
            <a:r>
              <a:rPr lang="tr-TR" dirty="0"/>
              <a:t> </a:t>
            </a:r>
            <a:r>
              <a:rPr lang="tr-TR" dirty="0" err="1"/>
              <a:t>endokarditin</a:t>
            </a:r>
            <a:r>
              <a:rPr lang="tr-TR" dirty="0"/>
              <a:t> en sık 2.nedenidir</a:t>
            </a:r>
            <a:r>
              <a:rPr lang="tr-TR" dirty="0" smtClean="0"/>
              <a:t>**. Esas </a:t>
            </a:r>
            <a:r>
              <a:rPr lang="tr-TR" dirty="0"/>
              <a:t>olarak protez kalp kapakçığı olan hastalarda </a:t>
            </a:r>
            <a:r>
              <a:rPr lang="tr-TR" dirty="0" smtClean="0"/>
              <a:t>görülür(iv ilaç, kalıcı </a:t>
            </a:r>
            <a:r>
              <a:rPr lang="tr-TR" dirty="0" smtClean="0"/>
              <a:t>CVS</a:t>
            </a:r>
            <a:r>
              <a:rPr lang="tr-TR" dirty="0" smtClean="0"/>
              <a:t> </a:t>
            </a:r>
            <a:r>
              <a:rPr lang="tr-TR" dirty="0" err="1" smtClean="0"/>
              <a:t>katateri</a:t>
            </a:r>
            <a:r>
              <a:rPr lang="tr-TR" dirty="0" smtClean="0"/>
              <a:t>).</a:t>
            </a:r>
            <a:r>
              <a:rPr lang="tr-TR" dirty="0"/>
              <a:t> Hastalar genellikle ateş ve </a:t>
            </a:r>
            <a:r>
              <a:rPr lang="tr-TR" dirty="0" err="1"/>
              <a:t>emboli</a:t>
            </a:r>
            <a:r>
              <a:rPr lang="tr-TR" dirty="0"/>
              <a:t> fenomenleri ile gelirler</a:t>
            </a:r>
            <a:r>
              <a:rPr lang="tr-TR" dirty="0" smtClean="0"/>
              <a:t>.</a:t>
            </a:r>
            <a:r>
              <a:rPr lang="tr-TR" i="1" dirty="0"/>
              <a:t> </a:t>
            </a:r>
            <a:r>
              <a:rPr lang="tr-TR" i="1" dirty="0" err="1"/>
              <a:t>Aspergillus</a:t>
            </a:r>
            <a:r>
              <a:rPr lang="tr-TR" dirty="0"/>
              <a:t> </a:t>
            </a:r>
            <a:r>
              <a:rPr lang="tr-TR" dirty="0" err="1"/>
              <a:t>endokarditinin</a:t>
            </a:r>
            <a:r>
              <a:rPr lang="tr-TR" dirty="0"/>
              <a:t> </a:t>
            </a:r>
            <a:r>
              <a:rPr lang="tr-TR" dirty="0" err="1"/>
              <a:t>prognozu</a:t>
            </a:r>
            <a:r>
              <a:rPr lang="tr-TR" dirty="0"/>
              <a:t> kötüdür. Kombine tıbbi ve cerrahi tedaviyle bile ölüm oranı %100'e yaklaşmıştır.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838200" y="5949244"/>
            <a:ext cx="1051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en-US" sz="1200" i="1" dirty="0"/>
              <a:t>Levin LA, Avery R, Shore JW, et al. The spectrum of orbital </a:t>
            </a:r>
            <a:r>
              <a:rPr lang="en-US" sz="1200" i="1" dirty="0" err="1"/>
              <a:t>aspergillosis</a:t>
            </a:r>
            <a:r>
              <a:rPr lang="en-US" sz="1200" i="1" dirty="0"/>
              <a:t>: a </a:t>
            </a:r>
            <a:r>
              <a:rPr lang="en-US" sz="1200" i="1" dirty="0" err="1"/>
              <a:t>clinicopathological</a:t>
            </a:r>
            <a:r>
              <a:rPr lang="en-US" sz="1200" i="1" dirty="0"/>
              <a:t> review. </a:t>
            </a:r>
            <a:r>
              <a:rPr lang="en-US" sz="1200" i="1" dirty="0" err="1"/>
              <a:t>Surv</a:t>
            </a:r>
            <a:r>
              <a:rPr lang="en-US" sz="1200" i="1" dirty="0"/>
              <a:t> </a:t>
            </a:r>
            <a:r>
              <a:rPr lang="en-US" sz="1200" i="1" dirty="0" err="1"/>
              <a:t>Ophthalmol</a:t>
            </a:r>
            <a:r>
              <a:rPr lang="en-US" sz="1200" i="1" dirty="0"/>
              <a:t> 1996; </a:t>
            </a:r>
            <a:r>
              <a:rPr lang="en-US" sz="1200" i="1" dirty="0" smtClean="0"/>
              <a:t>41:142</a:t>
            </a:r>
            <a:r>
              <a:rPr lang="tr-TR" sz="1200" i="1" dirty="0" smtClean="0"/>
              <a:t>.</a:t>
            </a:r>
          </a:p>
          <a:p>
            <a:r>
              <a:rPr lang="tr-TR" sz="1200" i="1" dirty="0" smtClean="0"/>
              <a:t>**</a:t>
            </a:r>
            <a:r>
              <a:rPr lang="en-US" sz="1200" i="1" dirty="0"/>
              <a:t>Ellis ME, Al-</a:t>
            </a:r>
            <a:r>
              <a:rPr lang="en-US" sz="1200" i="1" dirty="0" err="1"/>
              <a:t>Abdely</a:t>
            </a:r>
            <a:r>
              <a:rPr lang="en-US" sz="1200" i="1" dirty="0"/>
              <a:t> H, </a:t>
            </a:r>
            <a:r>
              <a:rPr lang="en-US" sz="1200" i="1" dirty="0" err="1"/>
              <a:t>Sandridge</a:t>
            </a:r>
            <a:r>
              <a:rPr lang="en-US" sz="1200" i="1" dirty="0"/>
              <a:t> A, et al. Fungal endocarditis: evidence in the world literature, 1965-1995. </a:t>
            </a:r>
            <a:r>
              <a:rPr lang="en-US" sz="1200" i="1" dirty="0" err="1"/>
              <a:t>Clin</a:t>
            </a:r>
            <a:r>
              <a:rPr lang="en-US" sz="1200" i="1" dirty="0"/>
              <a:t> Infect Dis 2001; 32:50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3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56" y="3006726"/>
            <a:ext cx="3743325" cy="2476500"/>
          </a:xfrm>
          <a:prstGeom prst="rect">
            <a:avLst/>
          </a:prstGeom>
        </p:spPr>
      </p:pic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665163" y="5538612"/>
            <a:ext cx="5157787" cy="823912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Karaciğer nakli yapılan bir hastada yaygın </a:t>
            </a:r>
            <a:r>
              <a:rPr lang="tr-TR" dirty="0" err="1"/>
              <a:t>Aspergillus</a:t>
            </a:r>
            <a:r>
              <a:rPr lang="tr-TR" dirty="0"/>
              <a:t> enfeksiyonuna bağlı deri lezyonları.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tr-TR" dirty="0" err="1"/>
              <a:t>Kutanöz</a:t>
            </a:r>
            <a:r>
              <a:rPr lang="tr-TR" dirty="0"/>
              <a:t> </a:t>
            </a:r>
            <a:r>
              <a:rPr lang="tr-TR" dirty="0" err="1"/>
              <a:t>aspergilloz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tr-TR" dirty="0" smtClean="0"/>
              <a:t>Genellikle </a:t>
            </a:r>
            <a:r>
              <a:rPr lang="tr-TR" dirty="0"/>
              <a:t>travma varlığında doğrudan </a:t>
            </a:r>
            <a:r>
              <a:rPr lang="tr-TR" dirty="0" err="1" smtClean="0"/>
              <a:t>inokülasyondan</a:t>
            </a:r>
            <a:r>
              <a:rPr lang="tr-TR" dirty="0" smtClean="0"/>
              <a:t> </a:t>
            </a:r>
            <a:r>
              <a:rPr lang="tr-TR" dirty="0"/>
              <a:t>kaynaklanan </a:t>
            </a:r>
            <a:r>
              <a:rPr lang="tr-TR" dirty="0" smtClean="0"/>
              <a:t>birincil, komşuluk yoluyla veya </a:t>
            </a:r>
            <a:r>
              <a:rPr lang="tr-TR" dirty="0"/>
              <a:t>kan yoluyla yayılmadan kaynaklanan ikincil olabilir</a:t>
            </a:r>
            <a:r>
              <a:rPr lang="tr-TR" dirty="0" smtClean="0"/>
              <a:t>.</a:t>
            </a:r>
          </a:p>
          <a:p>
            <a:r>
              <a:rPr lang="tr-TR" dirty="0"/>
              <a:t>Tanı deri biyopsisi ile doğrulanabilir *.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185334" y="6417910"/>
            <a:ext cx="10349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*Van </a:t>
            </a:r>
            <a:r>
              <a:rPr lang="tr-TR" sz="1200" i="1" dirty="0" err="1"/>
              <a:t>Burik</a:t>
            </a:r>
            <a:r>
              <a:rPr lang="tr-TR" sz="1200" i="1" dirty="0"/>
              <a:t> JA, </a:t>
            </a:r>
            <a:r>
              <a:rPr lang="tr-TR" sz="1200" i="1" dirty="0" err="1"/>
              <a:t>Colven</a:t>
            </a:r>
            <a:r>
              <a:rPr lang="tr-TR" sz="1200" i="1" dirty="0"/>
              <a:t> R, </a:t>
            </a:r>
            <a:r>
              <a:rPr lang="tr-TR" sz="1200" i="1" dirty="0" err="1"/>
              <a:t>Spach</a:t>
            </a:r>
            <a:r>
              <a:rPr lang="tr-TR" sz="1200" i="1" dirty="0"/>
              <a:t> DH. </a:t>
            </a:r>
            <a:r>
              <a:rPr lang="tr-TR" sz="1200" i="1" dirty="0" err="1"/>
              <a:t>Cutaneous</a:t>
            </a:r>
            <a:r>
              <a:rPr lang="tr-TR" sz="1200" i="1" dirty="0"/>
              <a:t> </a:t>
            </a:r>
            <a:r>
              <a:rPr lang="tr-TR" sz="1200" i="1" dirty="0" err="1"/>
              <a:t>aspergillosis</a:t>
            </a:r>
            <a:r>
              <a:rPr lang="tr-TR" sz="1200" i="1" dirty="0"/>
              <a:t>. J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Microbiol</a:t>
            </a:r>
            <a:r>
              <a:rPr lang="tr-TR" sz="1200" i="1" dirty="0"/>
              <a:t> 1998; 36:3115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8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856" y="0"/>
            <a:ext cx="5918200" cy="64770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486856" y="4752622"/>
            <a:ext cx="5600700" cy="1106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i="1" dirty="0"/>
              <a:t>A) </a:t>
            </a:r>
            <a:r>
              <a:rPr lang="tr-TR" sz="1400" i="1" dirty="0" err="1"/>
              <a:t>Kutanöz</a:t>
            </a:r>
            <a:r>
              <a:rPr lang="tr-TR" sz="1400" i="1" dirty="0"/>
              <a:t> </a:t>
            </a:r>
            <a:r>
              <a:rPr lang="tr-TR" sz="1400" i="1" dirty="0" err="1"/>
              <a:t>Aspergillus'lu</a:t>
            </a:r>
            <a:r>
              <a:rPr lang="tr-TR" sz="1400" dirty="0"/>
              <a:t> </a:t>
            </a:r>
            <a:r>
              <a:rPr lang="tr-TR" sz="1400" dirty="0" err="1"/>
              <a:t>lösemik</a:t>
            </a:r>
            <a:r>
              <a:rPr lang="tr-TR" sz="1400" dirty="0"/>
              <a:t> bir hastada nekrotik ülserli plak .</a:t>
            </a:r>
            <a:br>
              <a:rPr lang="tr-TR" sz="1400" dirty="0"/>
            </a:br>
            <a:r>
              <a:rPr lang="tr-TR" sz="1400" dirty="0"/>
              <a:t>(B) </a:t>
            </a:r>
            <a:r>
              <a:rPr lang="tr-TR" sz="1400" dirty="0" err="1"/>
              <a:t>Hematoksilen</a:t>
            </a:r>
            <a:r>
              <a:rPr lang="tr-TR" sz="1400" dirty="0"/>
              <a:t> ve </a:t>
            </a:r>
            <a:r>
              <a:rPr lang="tr-TR" sz="1400" dirty="0" err="1"/>
              <a:t>eozin</a:t>
            </a:r>
            <a:r>
              <a:rPr lang="tr-TR" sz="1400" dirty="0"/>
              <a:t> (H&amp;E) boyama, dallanan </a:t>
            </a:r>
            <a:r>
              <a:rPr lang="tr-TR" sz="1400" dirty="0" err="1"/>
              <a:t>hiflerle</a:t>
            </a:r>
            <a:r>
              <a:rPr lang="tr-TR" sz="1400" dirty="0"/>
              <a:t> birlikte </a:t>
            </a:r>
            <a:r>
              <a:rPr lang="tr-TR" sz="1400" dirty="0" err="1"/>
              <a:t>dermal</a:t>
            </a:r>
            <a:r>
              <a:rPr lang="tr-TR" sz="1400" dirty="0"/>
              <a:t> nekrozun merkezi bir alanını göstermektedir.</a:t>
            </a:r>
            <a:br>
              <a:rPr lang="tr-TR" sz="1400" dirty="0"/>
            </a:br>
            <a:r>
              <a:rPr lang="tr-TR" sz="1400" dirty="0"/>
              <a:t>(C) H&amp;E boyama, nekrotik doku arka planında akut bir açıyla dallanan </a:t>
            </a:r>
            <a:r>
              <a:rPr lang="tr-TR" sz="1400" dirty="0" err="1"/>
              <a:t>septalı</a:t>
            </a:r>
            <a:r>
              <a:rPr lang="tr-TR" sz="1400" dirty="0"/>
              <a:t> </a:t>
            </a:r>
            <a:r>
              <a:rPr lang="tr-TR" sz="1400" dirty="0" err="1"/>
              <a:t>hifleri</a:t>
            </a:r>
            <a:r>
              <a:rPr lang="tr-TR" sz="1400" dirty="0"/>
              <a:t>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31938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 smtClean="0"/>
              <a:t>Gastrointestinal</a:t>
            </a:r>
            <a:r>
              <a:rPr lang="tr-TR" b="1" dirty="0" smtClean="0"/>
              <a:t> </a:t>
            </a:r>
            <a:r>
              <a:rPr lang="tr-TR" b="1" dirty="0" err="1" smtClean="0"/>
              <a:t>aspergilloz</a:t>
            </a:r>
            <a:r>
              <a:rPr lang="tr-TR" b="1" dirty="0" smtClean="0"/>
              <a:t>: </a:t>
            </a:r>
            <a:r>
              <a:rPr lang="tr-TR" dirty="0" err="1" smtClean="0"/>
              <a:t>Aspergilloz</a:t>
            </a:r>
            <a:r>
              <a:rPr lang="tr-TR" dirty="0"/>
              <a:t>, </a:t>
            </a:r>
            <a:r>
              <a:rPr lang="tr-TR" dirty="0" err="1"/>
              <a:t>gastrointestinal</a:t>
            </a:r>
            <a:r>
              <a:rPr lang="tr-TR" dirty="0"/>
              <a:t> (GI) sistemi etkileyebilir, birincil </a:t>
            </a:r>
            <a:r>
              <a:rPr lang="tr-TR" dirty="0" err="1"/>
              <a:t>inokülasyon</a:t>
            </a:r>
            <a:r>
              <a:rPr lang="tr-TR" dirty="0"/>
              <a:t> yeri olarak </a:t>
            </a:r>
            <a:r>
              <a:rPr lang="tr-TR" dirty="0" err="1"/>
              <a:t>fokal</a:t>
            </a:r>
            <a:r>
              <a:rPr lang="tr-TR" dirty="0"/>
              <a:t> </a:t>
            </a:r>
            <a:r>
              <a:rPr lang="tr-TR" dirty="0" err="1"/>
              <a:t>invazyona</a:t>
            </a:r>
            <a:r>
              <a:rPr lang="tr-TR" dirty="0"/>
              <a:t> neden olabilir ve </a:t>
            </a:r>
            <a:r>
              <a:rPr lang="tr-TR" dirty="0" err="1"/>
              <a:t>nötropenik</a:t>
            </a:r>
            <a:r>
              <a:rPr lang="tr-TR" dirty="0"/>
              <a:t> </a:t>
            </a:r>
            <a:r>
              <a:rPr lang="tr-TR" dirty="0" err="1"/>
              <a:t>enterokolit</a:t>
            </a:r>
            <a:r>
              <a:rPr lang="tr-TR" dirty="0"/>
              <a:t> (</a:t>
            </a:r>
            <a:r>
              <a:rPr lang="tr-TR" dirty="0" err="1"/>
              <a:t>tiflit</a:t>
            </a:r>
            <a:r>
              <a:rPr lang="tr-TR" dirty="0"/>
              <a:t>), apandisit, kolon ülseri, karın ağrısı ve/veya GI kanaması şeklinde ortaya çıkabilir </a:t>
            </a:r>
            <a:r>
              <a:rPr lang="tr-TR" dirty="0" smtClean="0"/>
              <a:t>. </a:t>
            </a:r>
            <a:r>
              <a:rPr lang="tr-TR" dirty="0" err="1"/>
              <a:t>Nötropeni</a:t>
            </a:r>
            <a:r>
              <a:rPr lang="tr-TR" dirty="0"/>
              <a:t>, </a:t>
            </a:r>
            <a:r>
              <a:rPr lang="tr-TR" dirty="0" err="1"/>
              <a:t>glukokortikoid</a:t>
            </a:r>
            <a:r>
              <a:rPr lang="tr-TR" dirty="0"/>
              <a:t> alımı ve </a:t>
            </a:r>
            <a:r>
              <a:rPr lang="tr-TR" dirty="0" err="1"/>
              <a:t>mukozal</a:t>
            </a:r>
            <a:r>
              <a:rPr lang="tr-TR" dirty="0"/>
              <a:t> bozulma (</a:t>
            </a:r>
            <a:r>
              <a:rPr lang="tr-TR" dirty="0" err="1"/>
              <a:t>mukozit</a:t>
            </a:r>
            <a:r>
              <a:rPr lang="tr-TR" dirty="0"/>
              <a:t>) gibi risk faktörleriyle birlikte GI sisteminden doğrudan </a:t>
            </a:r>
            <a:r>
              <a:rPr lang="tr-TR" dirty="0" err="1"/>
              <a:t>inokülasyon</a:t>
            </a:r>
            <a:r>
              <a:rPr lang="tr-TR" dirty="0"/>
              <a:t> olasıdır.</a:t>
            </a:r>
          </a:p>
        </p:txBody>
      </p:sp>
    </p:spTree>
    <p:extLst>
      <p:ext uri="{BB962C8B-B14F-4D97-AF65-F5344CB8AC3E}">
        <p14:creationId xmlns:p14="http://schemas.microsoft.com/office/powerpoint/2010/main" val="39289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Yaygın </a:t>
            </a:r>
            <a:r>
              <a:rPr lang="tr-TR" b="1" dirty="0" smtClean="0"/>
              <a:t>enfeksiyon: </a:t>
            </a:r>
            <a:r>
              <a:rPr lang="tr-TR" dirty="0" err="1" smtClean="0"/>
              <a:t>Anjiyoinvaziv</a:t>
            </a:r>
            <a:r>
              <a:rPr lang="tr-TR" dirty="0" smtClean="0"/>
              <a:t> </a:t>
            </a:r>
            <a:r>
              <a:rPr lang="tr-TR" dirty="0"/>
              <a:t>hastalık varlığında, </a:t>
            </a:r>
            <a:r>
              <a:rPr lang="tr-TR" dirty="0" err="1"/>
              <a:t>Aspergillus</a:t>
            </a:r>
            <a:r>
              <a:rPr lang="tr-TR" dirty="0"/>
              <a:t> </a:t>
            </a:r>
            <a:r>
              <a:rPr lang="tr-TR" dirty="0" err="1" smtClean="0"/>
              <a:t>spp</a:t>
            </a:r>
            <a:r>
              <a:rPr lang="tr-TR" dirty="0" smtClean="0"/>
              <a:t>. </a:t>
            </a:r>
            <a:r>
              <a:rPr lang="tr-TR" dirty="0"/>
              <a:t>solunum yolunun ötesine, cilt, beyin, gözler, karaciğer ve böbrekler dahil olmak üzere birçok farklı organa yayılabilir. Yaygın enfeksiyon </a:t>
            </a:r>
            <a:r>
              <a:rPr lang="tr-TR" dirty="0" smtClean="0"/>
              <a:t>kötü </a:t>
            </a:r>
            <a:r>
              <a:rPr lang="tr-TR" dirty="0" err="1"/>
              <a:t>prognozla</a:t>
            </a:r>
            <a:r>
              <a:rPr lang="tr-TR" dirty="0"/>
              <a:t> </a:t>
            </a:r>
            <a:r>
              <a:rPr lang="tr-TR" dirty="0" smtClean="0"/>
              <a:t>ilişkilidir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975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07619"/>
          </a:xfrm>
        </p:spPr>
        <p:txBody>
          <a:bodyPr>
            <a:normAutofit fontScale="92500" lnSpcReduction="20000"/>
          </a:bodyPr>
          <a:lstStyle/>
          <a:p>
            <a:r>
              <a:rPr lang="tr-TR" b="1" dirty="0" smtClean="0"/>
              <a:t>Görüntüleme, biyopsi</a:t>
            </a:r>
          </a:p>
          <a:p>
            <a:r>
              <a:rPr lang="tr-TR" b="1" dirty="0" err="1" smtClean="0"/>
              <a:t>Galaktomannan</a:t>
            </a:r>
            <a:r>
              <a:rPr lang="tr-TR" b="1" dirty="0" smtClean="0"/>
              <a:t> </a:t>
            </a:r>
            <a:r>
              <a:rPr lang="tr-TR" b="1" dirty="0"/>
              <a:t>veya diğer analizlerle seri </a:t>
            </a:r>
            <a:r>
              <a:rPr lang="tr-TR" b="1" dirty="0" smtClean="0"/>
              <a:t>izleme: </a:t>
            </a:r>
            <a:r>
              <a:rPr lang="tr-TR" dirty="0" smtClean="0"/>
              <a:t>Serum </a:t>
            </a:r>
            <a:r>
              <a:rPr lang="tr-TR" dirty="0" err="1"/>
              <a:t>galaktomannan</a:t>
            </a:r>
            <a:r>
              <a:rPr lang="tr-TR" dirty="0"/>
              <a:t> analizi tanısal değere sahiptir ve seri </a:t>
            </a:r>
            <a:r>
              <a:rPr lang="tr-TR" dirty="0" smtClean="0"/>
              <a:t>izlem </a:t>
            </a:r>
            <a:r>
              <a:rPr lang="tr-TR" dirty="0" err="1"/>
              <a:t>prognostik</a:t>
            </a:r>
            <a:r>
              <a:rPr lang="tr-TR" dirty="0"/>
              <a:t> </a:t>
            </a:r>
            <a:r>
              <a:rPr lang="tr-TR" dirty="0" smtClean="0"/>
              <a:t>değere sahiptir*</a:t>
            </a:r>
          </a:p>
          <a:p>
            <a:r>
              <a:rPr lang="tr-TR" dirty="0"/>
              <a:t>Hematolojik </a:t>
            </a:r>
            <a:r>
              <a:rPr lang="tr-TR" dirty="0" err="1"/>
              <a:t>maligniteleri</a:t>
            </a:r>
            <a:r>
              <a:rPr lang="tr-TR" dirty="0"/>
              <a:t> ve kanıtlanmış veya muhtemel </a:t>
            </a:r>
            <a:r>
              <a:rPr lang="tr-TR" dirty="0" err="1"/>
              <a:t>aspergillozu</a:t>
            </a:r>
            <a:r>
              <a:rPr lang="tr-TR" dirty="0"/>
              <a:t> olan hastalara yönelik 27 çalışmanın incelenmesinde, </a:t>
            </a:r>
            <a:r>
              <a:rPr lang="tr-TR" dirty="0" err="1"/>
              <a:t>galaktomannan</a:t>
            </a:r>
            <a:r>
              <a:rPr lang="tr-TR" dirty="0"/>
              <a:t> sonuçları sürekli pozitif olan hastaların </a:t>
            </a:r>
            <a:r>
              <a:rPr lang="tr-TR" dirty="0" smtClean="0"/>
              <a:t>ölüm </a:t>
            </a:r>
            <a:r>
              <a:rPr lang="tr-TR" dirty="0"/>
              <a:t>ve </a:t>
            </a:r>
            <a:r>
              <a:rPr lang="tr-TR" dirty="0" smtClean="0"/>
              <a:t>otopsi </a:t>
            </a:r>
            <a:r>
              <a:rPr lang="tr-TR" dirty="0"/>
              <a:t>ile </a:t>
            </a:r>
            <a:r>
              <a:rPr lang="tr-TR" dirty="0" smtClean="0"/>
              <a:t>kanıtlanmış </a:t>
            </a:r>
            <a:r>
              <a:rPr lang="tr-TR" dirty="0" err="1"/>
              <a:t>aspergilloza</a:t>
            </a:r>
            <a:r>
              <a:rPr lang="tr-TR" dirty="0"/>
              <a:t> sahip olma olasılıklarının, değeri normale dönen bir teste sahip </a:t>
            </a:r>
            <a:r>
              <a:rPr lang="tr-TR" dirty="0" smtClean="0"/>
              <a:t>olan hastalara </a:t>
            </a:r>
            <a:r>
              <a:rPr lang="tr-TR" dirty="0"/>
              <a:t>kıyasla önemli ölçüde daha yüksek olduğu görülmüştür </a:t>
            </a:r>
            <a:r>
              <a:rPr lang="tr-TR" dirty="0" smtClean="0"/>
              <a:t>**.</a:t>
            </a:r>
          </a:p>
          <a:p>
            <a:r>
              <a:rPr lang="tr-TR" b="1" dirty="0" smtClean="0"/>
              <a:t>PCR</a:t>
            </a:r>
            <a:endParaRPr lang="tr-TR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531556"/>
            <a:ext cx="1042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 smtClean="0"/>
              <a:t>Heylen</a:t>
            </a:r>
            <a:r>
              <a:rPr lang="tr-TR" sz="1200" i="1" dirty="0" smtClean="0"/>
              <a:t> </a:t>
            </a:r>
            <a:r>
              <a:rPr lang="tr-TR" sz="1200" i="1" dirty="0"/>
              <a:t>L, </a:t>
            </a:r>
            <a:r>
              <a:rPr lang="tr-TR" sz="1200" i="1" dirty="0" err="1"/>
              <a:t>Maertens</a:t>
            </a:r>
            <a:r>
              <a:rPr lang="tr-TR" sz="1200" i="1" dirty="0"/>
              <a:t> J, </a:t>
            </a:r>
            <a:r>
              <a:rPr lang="tr-TR" sz="1200" i="1" dirty="0" err="1"/>
              <a:t>Naesens</a:t>
            </a:r>
            <a:r>
              <a:rPr lang="tr-TR" sz="1200" i="1" dirty="0"/>
              <a:t> M, et al. </a:t>
            </a:r>
            <a:r>
              <a:rPr lang="tr-TR" sz="1200" i="1" dirty="0" err="1"/>
              <a:t>Invasive</a:t>
            </a:r>
            <a:r>
              <a:rPr lang="tr-TR" sz="1200" i="1" dirty="0"/>
              <a:t> </a:t>
            </a:r>
            <a:r>
              <a:rPr lang="tr-TR" sz="1200" i="1" dirty="0" err="1"/>
              <a:t>aspergillosis</a:t>
            </a:r>
            <a:r>
              <a:rPr lang="tr-TR" sz="1200" i="1" dirty="0"/>
              <a:t> </a:t>
            </a:r>
            <a:r>
              <a:rPr lang="tr-TR" sz="1200" i="1" dirty="0" err="1"/>
              <a:t>after</a:t>
            </a:r>
            <a:r>
              <a:rPr lang="tr-TR" sz="1200" i="1" dirty="0"/>
              <a:t> </a:t>
            </a:r>
            <a:r>
              <a:rPr lang="tr-TR" sz="1200" i="1" dirty="0" err="1"/>
              <a:t>kidney</a:t>
            </a:r>
            <a:r>
              <a:rPr lang="tr-TR" sz="1200" i="1" dirty="0"/>
              <a:t> </a:t>
            </a:r>
            <a:r>
              <a:rPr lang="tr-TR" sz="1200" i="1" dirty="0" err="1"/>
              <a:t>transplant</a:t>
            </a:r>
            <a:r>
              <a:rPr lang="tr-TR" sz="1200" i="1" dirty="0"/>
              <a:t>: </a:t>
            </a:r>
            <a:r>
              <a:rPr lang="tr-TR" sz="1200" i="1" dirty="0" err="1"/>
              <a:t>case-control</a:t>
            </a:r>
            <a:r>
              <a:rPr lang="tr-TR" sz="1200" i="1" dirty="0"/>
              <a:t> </a:t>
            </a:r>
            <a:r>
              <a:rPr lang="tr-TR" sz="1200" i="1" dirty="0" err="1"/>
              <a:t>study</a:t>
            </a:r>
            <a:r>
              <a:rPr lang="tr-TR" sz="1200" i="1" dirty="0"/>
              <a:t>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2015; 60:1505</a:t>
            </a:r>
            <a:r>
              <a:rPr lang="tr-TR" sz="1200" i="1" dirty="0" smtClean="0"/>
              <a:t>.</a:t>
            </a:r>
          </a:p>
          <a:p>
            <a:r>
              <a:rPr lang="tr-TR" sz="1200" i="1" dirty="0" smtClean="0"/>
              <a:t>**</a:t>
            </a:r>
            <a:r>
              <a:rPr lang="tr-TR" sz="1200" i="1" dirty="0" err="1"/>
              <a:t>Miceli</a:t>
            </a:r>
            <a:r>
              <a:rPr lang="tr-TR" sz="1200" i="1" dirty="0"/>
              <a:t> MH, </a:t>
            </a:r>
            <a:r>
              <a:rPr lang="tr-TR" sz="1200" i="1" dirty="0" err="1"/>
              <a:t>Grazziutti</a:t>
            </a:r>
            <a:r>
              <a:rPr lang="tr-TR" sz="1200" i="1" dirty="0"/>
              <a:t> ML, </a:t>
            </a:r>
            <a:r>
              <a:rPr lang="tr-TR" sz="1200" i="1" dirty="0" err="1"/>
              <a:t>Woods</a:t>
            </a:r>
            <a:r>
              <a:rPr lang="tr-TR" sz="1200" i="1" dirty="0"/>
              <a:t> G, et al. </a:t>
            </a:r>
            <a:r>
              <a:rPr lang="tr-TR" sz="1200" i="1" dirty="0" err="1"/>
              <a:t>Strong</a:t>
            </a:r>
            <a:r>
              <a:rPr lang="tr-TR" sz="1200" i="1" dirty="0"/>
              <a:t> </a:t>
            </a:r>
            <a:r>
              <a:rPr lang="tr-TR" sz="1200" i="1" dirty="0" err="1"/>
              <a:t>correlation</a:t>
            </a:r>
            <a:r>
              <a:rPr lang="tr-TR" sz="1200" i="1" dirty="0"/>
              <a:t> </a:t>
            </a:r>
            <a:r>
              <a:rPr lang="tr-TR" sz="1200" i="1" dirty="0" err="1"/>
              <a:t>between</a:t>
            </a:r>
            <a:r>
              <a:rPr lang="tr-TR" sz="1200" i="1" dirty="0"/>
              <a:t> serum </a:t>
            </a:r>
            <a:r>
              <a:rPr lang="tr-TR" sz="1200" i="1" dirty="0" err="1"/>
              <a:t>aspergillus</a:t>
            </a:r>
            <a:r>
              <a:rPr lang="tr-TR" sz="1200" i="1" dirty="0"/>
              <a:t> </a:t>
            </a:r>
            <a:r>
              <a:rPr lang="tr-TR" sz="1200" i="1" dirty="0" err="1"/>
              <a:t>galactomannan</a:t>
            </a:r>
            <a:r>
              <a:rPr lang="tr-TR" sz="1200" i="1" dirty="0"/>
              <a:t> </a:t>
            </a:r>
            <a:r>
              <a:rPr lang="tr-TR" sz="1200" i="1" dirty="0" err="1"/>
              <a:t>index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outcome</a:t>
            </a:r>
            <a:r>
              <a:rPr lang="tr-TR" sz="1200" i="1" dirty="0"/>
              <a:t> of </a:t>
            </a:r>
            <a:r>
              <a:rPr lang="tr-TR" sz="1200" i="1" dirty="0" err="1"/>
              <a:t>aspergillosis</a:t>
            </a:r>
            <a:r>
              <a:rPr lang="tr-TR" sz="1200" i="1" dirty="0"/>
              <a:t> in </a:t>
            </a:r>
            <a:r>
              <a:rPr lang="tr-TR" sz="1200" i="1" dirty="0" err="1"/>
              <a:t>patients</a:t>
            </a:r>
            <a:r>
              <a:rPr lang="tr-TR" sz="1200" i="1" dirty="0"/>
              <a:t> </a:t>
            </a:r>
            <a:r>
              <a:rPr lang="tr-TR" sz="1200" i="1" dirty="0" err="1"/>
              <a:t>with</a:t>
            </a:r>
            <a:r>
              <a:rPr lang="tr-TR" sz="1200" i="1" dirty="0"/>
              <a:t> </a:t>
            </a:r>
            <a:r>
              <a:rPr lang="tr-TR" sz="1200" i="1" dirty="0" err="1"/>
              <a:t>hematological</a:t>
            </a:r>
            <a:r>
              <a:rPr lang="tr-TR" sz="1200" i="1" dirty="0"/>
              <a:t> </a:t>
            </a:r>
            <a:r>
              <a:rPr lang="tr-TR" sz="1200" i="1" dirty="0" err="1"/>
              <a:t>cancer</a:t>
            </a:r>
            <a:r>
              <a:rPr lang="tr-TR" sz="1200" i="1" dirty="0"/>
              <a:t>: </a:t>
            </a:r>
            <a:r>
              <a:rPr lang="tr-TR" sz="1200" i="1" dirty="0" err="1"/>
              <a:t>clinical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research</a:t>
            </a:r>
            <a:r>
              <a:rPr lang="tr-TR" sz="1200" i="1" dirty="0"/>
              <a:t> </a:t>
            </a:r>
            <a:r>
              <a:rPr lang="tr-TR" sz="1200" i="1" dirty="0" err="1"/>
              <a:t>implications</a:t>
            </a:r>
            <a:r>
              <a:rPr lang="tr-TR" sz="1200" i="1" dirty="0"/>
              <a:t>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2008; 46:1412</a:t>
            </a:r>
            <a:r>
              <a:rPr lang="tr-TR" sz="1200" i="1" dirty="0" smtClean="0"/>
              <a:t>.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8057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0"/>
            <a:ext cx="52705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0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Mukormikozis</a:t>
            </a:r>
            <a:r>
              <a:rPr lang="tr-TR" b="1" dirty="0"/>
              <a:t> (</a:t>
            </a:r>
            <a:r>
              <a:rPr lang="tr-TR" b="1" dirty="0" err="1"/>
              <a:t>zigomikozis</a:t>
            </a:r>
            <a:r>
              <a:rPr lang="tr-TR" b="1" dirty="0" smtClean="0"/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281665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Mukormikozis</a:t>
            </a:r>
            <a:r>
              <a:rPr lang="tr-TR" dirty="0" smtClean="0"/>
              <a:t>, </a:t>
            </a:r>
            <a:r>
              <a:rPr lang="tr-TR" dirty="0" err="1" smtClean="0"/>
              <a:t>immünsürese</a:t>
            </a:r>
            <a:r>
              <a:rPr lang="tr-TR" dirty="0" smtClean="0"/>
              <a:t> ve </a:t>
            </a:r>
            <a:r>
              <a:rPr lang="tr-TR" dirty="0"/>
              <a:t>diyabetli hastalarda çeşitli farklı sendromlarla </a:t>
            </a:r>
            <a:r>
              <a:rPr lang="tr-TR" dirty="0" smtClean="0"/>
              <a:t>karakterize bir hastalıktır. </a:t>
            </a:r>
            <a:r>
              <a:rPr lang="tr-TR" dirty="0"/>
              <a:t>Yıkıcı </a:t>
            </a:r>
            <a:r>
              <a:rPr lang="tr-TR" dirty="0" err="1"/>
              <a:t>rino-orbital-serebral</a:t>
            </a:r>
            <a:r>
              <a:rPr lang="tr-TR" dirty="0"/>
              <a:t> ve akciğer </a:t>
            </a:r>
            <a:r>
              <a:rPr lang="tr-TR" dirty="0" smtClean="0"/>
              <a:t>enfeksiyonları en </a:t>
            </a:r>
            <a:r>
              <a:rPr lang="tr-TR" dirty="0"/>
              <a:t>yaygın </a:t>
            </a:r>
            <a:r>
              <a:rPr lang="tr-TR" dirty="0" smtClean="0"/>
              <a:t>klinik durumlardır.</a:t>
            </a:r>
          </a:p>
          <a:p>
            <a:r>
              <a:rPr lang="tr-TR" dirty="0" smtClean="0"/>
              <a:t>Bu </a:t>
            </a:r>
            <a:r>
              <a:rPr lang="tr-TR" dirty="0"/>
              <a:t>organizmalar doğada her yerde </a:t>
            </a:r>
            <a:r>
              <a:rPr lang="tr-TR" dirty="0" smtClean="0"/>
              <a:t>bulunur.</a:t>
            </a:r>
            <a:r>
              <a:rPr lang="tr-TR" dirty="0"/>
              <a:t> Bu mantarlar hızla büyür ve havaya karışabilen çok sayıda spor </a:t>
            </a:r>
            <a:r>
              <a:rPr lang="tr-TR" dirty="0" smtClean="0"/>
              <a:t>salar.</a:t>
            </a:r>
            <a:r>
              <a:rPr lang="tr-TR" dirty="0"/>
              <a:t> </a:t>
            </a:r>
            <a:r>
              <a:rPr lang="tr-TR" dirty="0" smtClean="0"/>
              <a:t>Tüm </a:t>
            </a:r>
            <a:r>
              <a:rPr lang="tr-TR" dirty="0"/>
              <a:t>insanlar günlük aktiviteleri sırasında bu mantarlara bol miktarda maruz </a:t>
            </a:r>
            <a:r>
              <a:rPr lang="tr-TR" dirty="0" smtClean="0"/>
              <a:t>kalır. </a:t>
            </a:r>
            <a:r>
              <a:rPr lang="tr-TR" dirty="0" err="1"/>
              <a:t>Mukormikozun</a:t>
            </a:r>
            <a:r>
              <a:rPr lang="tr-TR" dirty="0"/>
              <a:t> nadir görülen bir insan enfeksiyonu </a:t>
            </a:r>
            <a:r>
              <a:rPr lang="tr-TR" dirty="0" smtClean="0"/>
              <a:t>olması </a:t>
            </a:r>
            <a:r>
              <a:rPr lang="tr-TR" dirty="0" err="1" smtClean="0"/>
              <a:t>immün</a:t>
            </a:r>
            <a:r>
              <a:rPr lang="tr-TR" dirty="0" smtClean="0"/>
              <a:t> sistemin etkinliğini </a:t>
            </a:r>
            <a:r>
              <a:rPr lang="tr-TR" dirty="0"/>
              <a:t>yansıtır. </a:t>
            </a:r>
            <a:endParaRPr lang="tr-TR" dirty="0" smtClean="0"/>
          </a:p>
          <a:p>
            <a:r>
              <a:rPr lang="tr-TR" dirty="0"/>
              <a:t>İnsan enfeksiyonlarında en sık görülen cinsler </a:t>
            </a:r>
            <a:r>
              <a:rPr lang="tr-TR" i="1" dirty="0" err="1"/>
              <a:t>Rhizopus</a:t>
            </a:r>
            <a:r>
              <a:rPr lang="tr-TR" dirty="0"/>
              <a:t> , </a:t>
            </a:r>
            <a:r>
              <a:rPr lang="tr-TR" i="1" dirty="0" err="1"/>
              <a:t>Mucor</a:t>
            </a:r>
            <a:r>
              <a:rPr lang="tr-TR" dirty="0"/>
              <a:t> ve </a:t>
            </a:r>
            <a:r>
              <a:rPr lang="tr-TR" i="1" dirty="0" err="1" smtClean="0"/>
              <a:t>Rhizomucor'dur</a:t>
            </a:r>
            <a:r>
              <a:rPr lang="tr-TR" dirty="0" smtClean="0"/>
              <a:t>. </a:t>
            </a:r>
            <a:r>
              <a:rPr lang="tr-TR" i="1" dirty="0" err="1" smtClean="0"/>
              <a:t>Cunninghamella</a:t>
            </a:r>
            <a:r>
              <a:rPr lang="tr-TR" dirty="0"/>
              <a:t> , </a:t>
            </a:r>
            <a:r>
              <a:rPr lang="tr-TR" i="1" dirty="0" err="1"/>
              <a:t>Absidia</a:t>
            </a:r>
            <a:r>
              <a:rPr lang="tr-TR" dirty="0"/>
              <a:t> </a:t>
            </a:r>
            <a:r>
              <a:rPr lang="tr-TR" i="1" dirty="0" err="1" smtClean="0"/>
              <a:t>Saksenaea</a:t>
            </a:r>
            <a:r>
              <a:rPr lang="tr-TR" dirty="0"/>
              <a:t> ve </a:t>
            </a:r>
            <a:r>
              <a:rPr lang="tr-TR" i="1" dirty="0" err="1"/>
              <a:t>Apophysomyces</a:t>
            </a:r>
            <a:r>
              <a:rPr lang="tr-TR" dirty="0"/>
              <a:t> ise enfeksiyona daha az sıklıkla karışan </a:t>
            </a:r>
            <a:r>
              <a:rPr lang="tr-TR" dirty="0" smtClean="0"/>
              <a:t>cinslerdir*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6242225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en-US" sz="1200" i="1" dirty="0" err="1"/>
              <a:t>Roden</a:t>
            </a:r>
            <a:r>
              <a:rPr lang="en-US" sz="1200" i="1" dirty="0"/>
              <a:t> MM, </a:t>
            </a:r>
            <a:r>
              <a:rPr lang="en-US" sz="1200" i="1" dirty="0" err="1"/>
              <a:t>Zaoutis</a:t>
            </a:r>
            <a:r>
              <a:rPr lang="en-US" sz="1200" i="1" dirty="0"/>
              <a:t> TE, Buchanan WL, et al. Epidemiology and outcome of </a:t>
            </a:r>
            <a:r>
              <a:rPr lang="en-US" sz="1200" i="1" dirty="0" err="1"/>
              <a:t>zygomycosis</a:t>
            </a:r>
            <a:r>
              <a:rPr lang="en-US" sz="1200" i="1" dirty="0"/>
              <a:t>: a review of 929 reported cases. </a:t>
            </a:r>
            <a:r>
              <a:rPr lang="en-US" sz="1200" i="1" dirty="0" err="1"/>
              <a:t>Clin</a:t>
            </a:r>
            <a:r>
              <a:rPr lang="en-US" sz="1200" i="1" dirty="0"/>
              <a:t> Infect Dis 2005; 41:634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807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2978" y="1409028"/>
            <a:ext cx="10515600" cy="4351338"/>
          </a:xfrm>
        </p:spPr>
        <p:txBody>
          <a:bodyPr>
            <a:normAutofit/>
          </a:bodyPr>
          <a:lstStyle/>
          <a:p>
            <a:r>
              <a:rPr lang="tr-TR" dirty="0" err="1"/>
              <a:t>Rhino-orbital-serebral</a:t>
            </a:r>
            <a:r>
              <a:rPr lang="tr-TR" dirty="0"/>
              <a:t> ve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mukormikozis</a:t>
            </a:r>
            <a:r>
              <a:rPr lang="tr-TR" dirty="0"/>
              <a:t> sporların solunmasıyla edinilir. </a:t>
            </a:r>
            <a:endParaRPr lang="tr-TR" dirty="0" smtClean="0"/>
          </a:p>
          <a:p>
            <a:r>
              <a:rPr lang="tr-TR" dirty="0"/>
              <a:t>Sağlıklı bireylerde, </a:t>
            </a:r>
            <a:r>
              <a:rPr lang="tr-TR" dirty="0" err="1"/>
              <a:t>siller</a:t>
            </a:r>
            <a:r>
              <a:rPr lang="tr-TR" dirty="0"/>
              <a:t> bu sporları </a:t>
            </a:r>
            <a:r>
              <a:rPr lang="tr-TR" dirty="0" err="1"/>
              <a:t>farinkse</a:t>
            </a:r>
            <a:r>
              <a:rPr lang="tr-TR" dirty="0"/>
              <a:t> taşır ve </a:t>
            </a:r>
            <a:r>
              <a:rPr lang="tr-TR" dirty="0" err="1"/>
              <a:t>gastrointestinal</a:t>
            </a:r>
            <a:r>
              <a:rPr lang="tr-TR" dirty="0"/>
              <a:t> sistem yoluyla temizlenir. Duyarlı bireylerde, enfeksiyon genellikle burun </a:t>
            </a:r>
            <a:r>
              <a:rPr lang="tr-TR" dirty="0" smtClean="0"/>
              <a:t>mukozasında </a:t>
            </a:r>
            <a:r>
              <a:rPr lang="tr-TR" dirty="0"/>
              <a:t>veya alveollerde </a:t>
            </a:r>
            <a:r>
              <a:rPr lang="tr-TR" dirty="0" smtClean="0"/>
              <a:t>başlar*. </a:t>
            </a:r>
            <a:r>
              <a:rPr lang="tr-TR" dirty="0" err="1"/>
              <a:t>Mukormikozis</a:t>
            </a:r>
            <a:r>
              <a:rPr lang="tr-TR" dirty="0"/>
              <a:t> ajanları </a:t>
            </a:r>
            <a:r>
              <a:rPr lang="tr-TR" dirty="0" err="1" smtClean="0"/>
              <a:t>anjiyoinvazivdir</a:t>
            </a:r>
            <a:r>
              <a:rPr lang="tr-TR" dirty="0" smtClean="0"/>
              <a:t> bu </a:t>
            </a:r>
            <a:r>
              <a:rPr lang="tr-TR" dirty="0"/>
              <a:t>nedenle, </a:t>
            </a:r>
            <a:r>
              <a:rPr lang="tr-TR" dirty="0" err="1"/>
              <a:t>enfekte</a:t>
            </a:r>
            <a:r>
              <a:rPr lang="tr-TR" dirty="0"/>
              <a:t> dokuların enfarktüsü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smtClean="0"/>
              <a:t>hastalığın </a:t>
            </a:r>
            <a:r>
              <a:rPr lang="tr-TR" dirty="0"/>
              <a:t>bir </a:t>
            </a:r>
            <a:r>
              <a:rPr lang="tr-TR" dirty="0" smtClean="0"/>
              <a:t>özelliğidir**.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6050844"/>
            <a:ext cx="10360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en-US" sz="1200" i="1" dirty="0" smtClean="0"/>
              <a:t>Ferguson </a:t>
            </a:r>
            <a:r>
              <a:rPr lang="en-US" sz="1200" i="1" dirty="0"/>
              <a:t>BJ. </a:t>
            </a:r>
            <a:r>
              <a:rPr lang="en-US" sz="1200" i="1" dirty="0" err="1"/>
              <a:t>Mucormycosis</a:t>
            </a:r>
            <a:r>
              <a:rPr lang="en-US" sz="1200" i="1" dirty="0"/>
              <a:t> of the nose and paranasal sinuses. </a:t>
            </a:r>
            <a:r>
              <a:rPr lang="en-US" sz="1200" i="1" dirty="0" err="1"/>
              <a:t>Otolaryngol</a:t>
            </a:r>
            <a:r>
              <a:rPr lang="en-US" sz="1200" i="1" dirty="0"/>
              <a:t> </a:t>
            </a:r>
            <a:r>
              <a:rPr lang="en-US" sz="1200" i="1" dirty="0" err="1"/>
              <a:t>Clin</a:t>
            </a:r>
            <a:r>
              <a:rPr lang="en-US" sz="1200" i="1" dirty="0"/>
              <a:t> North Am 2000; </a:t>
            </a:r>
            <a:r>
              <a:rPr lang="en-US" sz="1200" i="1" dirty="0" smtClean="0"/>
              <a:t>33:349</a:t>
            </a:r>
            <a:endParaRPr lang="tr-TR" sz="1200" i="1" dirty="0" smtClean="0"/>
          </a:p>
          <a:p>
            <a:r>
              <a:rPr lang="tr-TR" sz="1200" i="1" dirty="0" smtClean="0"/>
              <a:t>**</a:t>
            </a:r>
            <a:r>
              <a:rPr lang="tr-TR" sz="1200" dirty="0" err="1"/>
              <a:t>Greenberg</a:t>
            </a:r>
            <a:r>
              <a:rPr lang="tr-TR" sz="1200" dirty="0"/>
              <a:t> RN, </a:t>
            </a:r>
            <a:r>
              <a:rPr lang="tr-TR" sz="1200" dirty="0" err="1"/>
              <a:t>Scott</a:t>
            </a:r>
            <a:r>
              <a:rPr lang="tr-TR" sz="1200" dirty="0"/>
              <a:t> LJ, </a:t>
            </a:r>
            <a:r>
              <a:rPr lang="tr-TR" sz="1200" dirty="0" err="1"/>
              <a:t>Vaughn</a:t>
            </a:r>
            <a:r>
              <a:rPr lang="tr-TR" sz="1200" dirty="0"/>
              <a:t> HH, </a:t>
            </a:r>
            <a:r>
              <a:rPr lang="tr-TR" sz="1200" dirty="0" err="1"/>
              <a:t>Ribes</a:t>
            </a:r>
            <a:r>
              <a:rPr lang="tr-TR" sz="1200" dirty="0"/>
              <a:t> JA. </a:t>
            </a:r>
            <a:r>
              <a:rPr lang="tr-TR" sz="1200" dirty="0" err="1"/>
              <a:t>Zygomycosis</a:t>
            </a:r>
            <a:r>
              <a:rPr lang="tr-TR" sz="1200" dirty="0"/>
              <a:t> (</a:t>
            </a:r>
            <a:r>
              <a:rPr lang="tr-TR" sz="1200" dirty="0" err="1"/>
              <a:t>mucormycosis</a:t>
            </a:r>
            <a:r>
              <a:rPr lang="tr-TR" sz="1200" dirty="0"/>
              <a:t>): </a:t>
            </a:r>
            <a:r>
              <a:rPr lang="tr-TR" sz="1200" dirty="0" err="1"/>
              <a:t>emerging</a:t>
            </a:r>
            <a:r>
              <a:rPr lang="tr-TR" sz="1200" dirty="0"/>
              <a:t> </a:t>
            </a:r>
            <a:r>
              <a:rPr lang="tr-TR" sz="1200" dirty="0" err="1"/>
              <a:t>clinical</a:t>
            </a:r>
            <a:r>
              <a:rPr lang="tr-TR" sz="1200" dirty="0"/>
              <a:t> </a:t>
            </a:r>
            <a:r>
              <a:rPr lang="tr-TR" sz="1200" dirty="0" err="1"/>
              <a:t>importance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new</a:t>
            </a:r>
            <a:r>
              <a:rPr lang="tr-TR" sz="1200" dirty="0"/>
              <a:t> </a:t>
            </a:r>
            <a:r>
              <a:rPr lang="tr-TR" sz="1200" dirty="0" err="1"/>
              <a:t>treatments</a:t>
            </a:r>
            <a:r>
              <a:rPr lang="tr-TR" sz="1200" dirty="0"/>
              <a:t>. </a:t>
            </a:r>
            <a:r>
              <a:rPr lang="tr-TR" sz="1200" dirty="0" err="1"/>
              <a:t>Curr</a:t>
            </a:r>
            <a:r>
              <a:rPr lang="tr-TR" sz="1200" dirty="0"/>
              <a:t> </a:t>
            </a:r>
            <a:r>
              <a:rPr lang="tr-TR" sz="1200" dirty="0" err="1"/>
              <a:t>Opin</a:t>
            </a:r>
            <a:r>
              <a:rPr lang="tr-TR" sz="1200" dirty="0"/>
              <a:t> </a:t>
            </a:r>
            <a:r>
              <a:rPr lang="tr-TR" sz="1200" dirty="0" err="1"/>
              <a:t>Infect</a:t>
            </a:r>
            <a:r>
              <a:rPr lang="tr-TR" sz="1200" dirty="0"/>
              <a:t> </a:t>
            </a:r>
            <a:r>
              <a:rPr lang="tr-TR" sz="1200" dirty="0" err="1"/>
              <a:t>Dis</a:t>
            </a:r>
            <a:r>
              <a:rPr lang="tr-TR" sz="1200" dirty="0"/>
              <a:t> 2004; 17:517</a:t>
            </a:r>
            <a:r>
              <a:rPr lang="tr-TR" sz="1200" dirty="0" smtClean="0"/>
              <a:t>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53137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Candidemi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08631"/>
          </a:xfrm>
        </p:spPr>
        <p:txBody>
          <a:bodyPr/>
          <a:lstStyle/>
          <a:p>
            <a:r>
              <a:rPr lang="tr-TR" dirty="0" err="1"/>
              <a:t>Kandidemi</a:t>
            </a:r>
            <a:r>
              <a:rPr lang="tr-TR" dirty="0"/>
              <a:t> terimi , kanda </a:t>
            </a:r>
            <a:r>
              <a:rPr lang="tr-TR" i="1" dirty="0" err="1"/>
              <a:t>Candida</a:t>
            </a:r>
            <a:r>
              <a:rPr lang="tr-TR" dirty="0"/>
              <a:t> türlerinin varlığını tanımlar . Kan kültüründeki </a:t>
            </a:r>
            <a:r>
              <a:rPr lang="tr-TR" i="1" dirty="0" err="1"/>
              <a:t>Candida</a:t>
            </a:r>
            <a:r>
              <a:rPr lang="tr-TR" i="1" dirty="0"/>
              <a:t> asla bir </a:t>
            </a:r>
            <a:r>
              <a:rPr lang="tr-TR" i="1" dirty="0" err="1"/>
              <a:t>kontaminant</a:t>
            </a:r>
            <a:r>
              <a:rPr lang="tr-TR" i="1" dirty="0"/>
              <a:t> olarak görülmemeli ve her zaman kaynağın aranmasını sağlamalıdır. Her durumda, </a:t>
            </a:r>
            <a:r>
              <a:rPr lang="tr-TR" i="1" dirty="0" err="1"/>
              <a:t>kandidemi</a:t>
            </a:r>
            <a:r>
              <a:rPr lang="tr-TR" i="1" dirty="0"/>
              <a:t> </a:t>
            </a:r>
            <a:r>
              <a:rPr lang="tr-TR" i="1" dirty="0" err="1"/>
              <a:t>antifungal</a:t>
            </a:r>
            <a:r>
              <a:rPr lang="tr-TR" i="1" dirty="0"/>
              <a:t> bir ajanla tedavi gerektirir; </a:t>
            </a:r>
            <a:r>
              <a:rPr lang="tr-TR" i="1" dirty="0" err="1"/>
              <a:t>kateterin</a:t>
            </a:r>
            <a:r>
              <a:rPr lang="tr-TR" i="1" dirty="0"/>
              <a:t> tek başına çıkarılmasının </a:t>
            </a:r>
            <a:r>
              <a:rPr lang="tr-TR" i="1" dirty="0" err="1"/>
              <a:t>kandidemi</a:t>
            </a:r>
            <a:r>
              <a:rPr lang="tr-TR" i="1" dirty="0"/>
              <a:t> için yeterli tedavi olduğu asla varsayılmamalıdır</a:t>
            </a:r>
            <a:r>
              <a:rPr lang="tr-TR" i="1" dirty="0" smtClean="0"/>
              <a:t>.*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22376" y="5699083"/>
            <a:ext cx="10631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*https://www.uptodate.com/contents/clinical-manifestations-and-diagnosis-of-candidemia-and-invasive-candidiasis-in-adults april 2024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8749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RİSK FAKTÖRLERİ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78844"/>
            <a:ext cx="10515600" cy="469811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err="1"/>
              <a:t>İnvaziv</a:t>
            </a:r>
            <a:r>
              <a:rPr lang="tr-TR" dirty="0"/>
              <a:t> </a:t>
            </a:r>
            <a:r>
              <a:rPr lang="tr-TR" dirty="0" err="1"/>
              <a:t>mukormikozisli</a:t>
            </a:r>
            <a:r>
              <a:rPr lang="tr-TR" dirty="0"/>
              <a:t> hastaların hemen hemen hepsinde enfeksiyona yatkınlık yaratan ve klinik görünümü etkileyen bazı altta yatan hastalıklar </a:t>
            </a:r>
            <a:r>
              <a:rPr lang="tr-TR" dirty="0" smtClean="0"/>
              <a:t>vardır*:</a:t>
            </a:r>
          </a:p>
          <a:p>
            <a:r>
              <a:rPr lang="tr-TR" dirty="0" err="1" smtClean="0"/>
              <a:t>Diabetik</a:t>
            </a:r>
            <a:r>
              <a:rPr lang="tr-TR" dirty="0" smtClean="0"/>
              <a:t> </a:t>
            </a:r>
            <a:r>
              <a:rPr lang="tr-TR" dirty="0" err="1" smtClean="0"/>
              <a:t>ketoasidoz</a:t>
            </a:r>
            <a:endParaRPr lang="tr-TR" dirty="0"/>
          </a:p>
          <a:p>
            <a:r>
              <a:rPr lang="tr-TR" dirty="0" err="1" smtClean="0"/>
              <a:t>Glukokortikoid</a:t>
            </a:r>
            <a:r>
              <a:rPr lang="tr-TR" dirty="0" smtClean="0"/>
              <a:t> tedavisi</a:t>
            </a:r>
            <a:endParaRPr lang="tr-TR" dirty="0"/>
          </a:p>
          <a:p>
            <a:r>
              <a:rPr lang="tr-TR" dirty="0" smtClean="0"/>
              <a:t>Hematolojik </a:t>
            </a:r>
            <a:r>
              <a:rPr lang="tr-TR" dirty="0" err="1"/>
              <a:t>maligniteler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/>
              <a:t>h</a:t>
            </a:r>
            <a:r>
              <a:rPr lang="tr-TR" dirty="0" err="1" smtClean="0"/>
              <a:t>ematopoietik</a:t>
            </a:r>
            <a:r>
              <a:rPr lang="tr-TR" dirty="0" smtClean="0"/>
              <a:t> kök hücre </a:t>
            </a:r>
            <a:r>
              <a:rPr lang="tr-TR" dirty="0"/>
              <a:t>nakli </a:t>
            </a:r>
          </a:p>
          <a:p>
            <a:r>
              <a:rPr lang="tr-TR" dirty="0" smtClean="0"/>
              <a:t>Solid </a:t>
            </a:r>
            <a:r>
              <a:rPr lang="tr-TR" dirty="0"/>
              <a:t>organ </a:t>
            </a:r>
            <a:r>
              <a:rPr lang="tr-TR" dirty="0" smtClean="0"/>
              <a:t>nakli</a:t>
            </a:r>
            <a:endParaRPr lang="tr-TR" dirty="0"/>
          </a:p>
          <a:p>
            <a:r>
              <a:rPr lang="tr-TR" dirty="0" err="1" smtClean="0"/>
              <a:t>Deferoksamin</a:t>
            </a:r>
            <a:r>
              <a:rPr lang="tr-TR" dirty="0"/>
              <a:t> ile tedavi </a:t>
            </a:r>
          </a:p>
          <a:p>
            <a:r>
              <a:rPr lang="tr-TR" dirty="0" smtClean="0"/>
              <a:t>Demir </a:t>
            </a:r>
            <a:r>
              <a:rPr lang="tr-TR" dirty="0"/>
              <a:t>aşırı yüklenmesi </a:t>
            </a:r>
            <a:endParaRPr lang="tr-TR" dirty="0" smtClean="0"/>
          </a:p>
          <a:p>
            <a:r>
              <a:rPr lang="tr-TR" dirty="0" smtClean="0"/>
              <a:t>COVID-19 enfeksiyonu </a:t>
            </a:r>
          </a:p>
          <a:p>
            <a:r>
              <a:rPr lang="tr-TR" dirty="0" smtClean="0"/>
              <a:t>AIDS</a:t>
            </a:r>
            <a:endParaRPr lang="tr-TR" dirty="0"/>
          </a:p>
          <a:p>
            <a:r>
              <a:rPr lang="tr-TR" dirty="0" smtClean="0"/>
              <a:t>İ.V </a:t>
            </a:r>
            <a:r>
              <a:rPr lang="tr-TR" dirty="0"/>
              <a:t>uyuşturucu kullanımı</a:t>
            </a:r>
          </a:p>
          <a:p>
            <a:r>
              <a:rPr lang="tr-TR" dirty="0" smtClean="0"/>
              <a:t>Travma/yanıklar </a:t>
            </a:r>
            <a:endParaRPr lang="tr-TR" dirty="0"/>
          </a:p>
          <a:p>
            <a:r>
              <a:rPr lang="tr-TR" dirty="0" smtClean="0"/>
              <a:t>Yetersiz </a:t>
            </a:r>
            <a:r>
              <a:rPr lang="tr-TR" dirty="0"/>
              <a:t>beslenme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6176963"/>
            <a:ext cx="10171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i="1" dirty="0" smtClean="0"/>
              <a:t>*</a:t>
            </a:r>
            <a:r>
              <a:rPr lang="en-US" sz="1200" i="1" dirty="0" err="1" smtClean="0"/>
              <a:t>Roden</a:t>
            </a:r>
            <a:r>
              <a:rPr lang="en-US" sz="1200" i="1" dirty="0" smtClean="0"/>
              <a:t> </a:t>
            </a:r>
            <a:r>
              <a:rPr lang="en-US" sz="1200" i="1" dirty="0"/>
              <a:t>MM, </a:t>
            </a:r>
            <a:r>
              <a:rPr lang="en-US" sz="1200" i="1" dirty="0" err="1"/>
              <a:t>Zaoutis</a:t>
            </a:r>
            <a:r>
              <a:rPr lang="en-US" sz="1200" i="1" dirty="0"/>
              <a:t> TE, Buchanan WL, et al. Epidemiology and outcome of </a:t>
            </a:r>
            <a:r>
              <a:rPr lang="en-US" sz="1200" i="1" dirty="0" err="1"/>
              <a:t>zygomycosis</a:t>
            </a:r>
            <a:r>
              <a:rPr lang="en-US" sz="1200" i="1" dirty="0"/>
              <a:t>: a review of 929 reported cases. </a:t>
            </a:r>
            <a:r>
              <a:rPr lang="en-US" sz="1200" i="1" dirty="0" err="1"/>
              <a:t>Clin</a:t>
            </a:r>
            <a:r>
              <a:rPr lang="en-US" sz="1200" i="1" dirty="0"/>
              <a:t> Infect Dis 2005; 41:634.</a:t>
            </a:r>
          </a:p>
        </p:txBody>
      </p:sp>
    </p:spTree>
    <p:extLst>
      <p:ext uri="{BB962C8B-B14F-4D97-AF65-F5344CB8AC3E}">
        <p14:creationId xmlns:p14="http://schemas.microsoft.com/office/powerpoint/2010/main" val="6792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Eskiden; DM&gt;Hematolojik </a:t>
            </a:r>
            <a:r>
              <a:rPr lang="tr-TR" dirty="0" err="1" smtClean="0"/>
              <a:t>Malignite</a:t>
            </a:r>
            <a:endParaRPr lang="tr-TR" dirty="0" smtClean="0"/>
          </a:p>
          <a:p>
            <a:r>
              <a:rPr lang="tr-TR" dirty="0" smtClean="0"/>
              <a:t>Şimdi; Hematolojik </a:t>
            </a:r>
            <a:r>
              <a:rPr lang="tr-TR" dirty="0" err="1" smtClean="0"/>
              <a:t>malignite</a:t>
            </a:r>
            <a:r>
              <a:rPr lang="tr-TR" dirty="0" smtClean="0"/>
              <a:t>(%50)&gt;DM(%23)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72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KLİNİK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8464"/>
          </a:xfrm>
        </p:spPr>
        <p:txBody>
          <a:bodyPr>
            <a:normAutofit/>
          </a:bodyPr>
          <a:lstStyle/>
          <a:p>
            <a:r>
              <a:rPr lang="tr-TR" dirty="0" err="1"/>
              <a:t>Mukormikozis</a:t>
            </a:r>
            <a:r>
              <a:rPr lang="tr-TR" dirty="0"/>
              <a:t>, </a:t>
            </a:r>
            <a:r>
              <a:rPr lang="tr-TR" dirty="0" err="1"/>
              <a:t>hiflerin</a:t>
            </a:r>
            <a:r>
              <a:rPr lang="tr-TR" dirty="0"/>
              <a:t> </a:t>
            </a:r>
            <a:r>
              <a:rPr lang="tr-TR" dirty="0" err="1"/>
              <a:t>vaskülatürü</a:t>
            </a:r>
            <a:r>
              <a:rPr lang="tr-TR" dirty="0"/>
              <a:t> istila etmesi sonucu oluşan konak dokularının enfarktüsü ve nekrozu ile </a:t>
            </a:r>
            <a:r>
              <a:rPr lang="tr-TR" dirty="0" smtClean="0"/>
              <a:t>karakterizedir. Genellikle hızlıdır. </a:t>
            </a:r>
          </a:p>
          <a:p>
            <a:r>
              <a:rPr lang="tr-TR" b="1" dirty="0" err="1"/>
              <a:t>Rino-orbital-serebral</a:t>
            </a:r>
            <a:r>
              <a:rPr lang="tr-TR" b="1" dirty="0"/>
              <a:t> </a:t>
            </a:r>
            <a:r>
              <a:rPr lang="tr-TR" b="1" dirty="0" err="1" smtClean="0"/>
              <a:t>mukormikoz</a:t>
            </a:r>
            <a:r>
              <a:rPr lang="tr-TR" b="1" dirty="0" smtClean="0"/>
              <a:t>:</a:t>
            </a:r>
            <a:r>
              <a:rPr lang="tr-TR" b="1" dirty="0"/>
              <a:t> 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err="1" smtClean="0"/>
              <a:t>Mukormikozun</a:t>
            </a:r>
            <a:r>
              <a:rPr lang="tr-TR" dirty="0" smtClean="0"/>
              <a:t> </a:t>
            </a:r>
            <a:r>
              <a:rPr lang="tr-TR" dirty="0"/>
              <a:t>en yaygın klinik sunumu, duyarlı bir konakçının </a:t>
            </a:r>
            <a:r>
              <a:rPr lang="tr-TR" dirty="0" err="1"/>
              <a:t>paranazal</a:t>
            </a:r>
            <a:r>
              <a:rPr lang="tr-TR" dirty="0"/>
              <a:t> sinüslerine sporların </a:t>
            </a:r>
            <a:r>
              <a:rPr lang="tr-TR" dirty="0" err="1"/>
              <a:t>inhalasyonuyla</a:t>
            </a:r>
            <a:r>
              <a:rPr lang="tr-TR" dirty="0"/>
              <a:t> başladığı varsayılan </a:t>
            </a:r>
            <a:r>
              <a:rPr lang="tr-TR" dirty="0" err="1"/>
              <a:t>rino-orbital-serebral</a:t>
            </a:r>
            <a:r>
              <a:rPr lang="tr-TR" dirty="0"/>
              <a:t> enfeksiyondur. Genellikle ilişkili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asidozla</a:t>
            </a:r>
            <a:r>
              <a:rPr lang="tr-TR" dirty="0"/>
              <a:t> birlikte olan </a:t>
            </a:r>
            <a:r>
              <a:rPr lang="tr-TR" dirty="0" err="1"/>
              <a:t>hiperglisemi</a:t>
            </a:r>
            <a:r>
              <a:rPr lang="tr-TR" dirty="0"/>
              <a:t>, en yaygın altta yatan </a:t>
            </a:r>
            <a:r>
              <a:rPr lang="tr-TR" dirty="0" smtClean="0"/>
              <a:t>durumdur*.</a:t>
            </a:r>
          </a:p>
          <a:p>
            <a:r>
              <a:rPr lang="tr-TR" i="1" dirty="0" smtClean="0"/>
              <a:t>R</a:t>
            </a:r>
            <a:r>
              <a:rPr lang="tr-TR" i="1" dirty="0"/>
              <a:t>. </a:t>
            </a:r>
            <a:r>
              <a:rPr lang="tr-TR" i="1" dirty="0" err="1" smtClean="0"/>
              <a:t>Oryzae</a:t>
            </a:r>
            <a:r>
              <a:rPr lang="tr-TR" dirty="0" smtClean="0"/>
              <a:t> en sık etkendir</a:t>
            </a:r>
            <a:r>
              <a:rPr lang="tr-TR" dirty="0"/>
              <a:t> 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38200" y="6129867"/>
            <a:ext cx="9877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en-US" sz="1200" i="1" dirty="0" err="1"/>
              <a:t>Roden</a:t>
            </a:r>
            <a:r>
              <a:rPr lang="en-US" sz="1200" i="1" dirty="0"/>
              <a:t> MM, </a:t>
            </a:r>
            <a:r>
              <a:rPr lang="en-US" sz="1200" i="1" dirty="0" err="1"/>
              <a:t>Zaoutis</a:t>
            </a:r>
            <a:r>
              <a:rPr lang="en-US" sz="1200" i="1" dirty="0"/>
              <a:t> TE, Buchanan WL, et al. Epidemiology and outcome of </a:t>
            </a:r>
            <a:r>
              <a:rPr lang="en-US" sz="1200" i="1" dirty="0" err="1"/>
              <a:t>zygomycosis</a:t>
            </a:r>
            <a:r>
              <a:rPr lang="en-US" sz="1200" i="1" dirty="0"/>
              <a:t>: a review of 929 reported cases. </a:t>
            </a:r>
            <a:r>
              <a:rPr lang="en-US" sz="1200" i="1" dirty="0" err="1"/>
              <a:t>Clin</a:t>
            </a:r>
            <a:r>
              <a:rPr lang="en-US" sz="1200" i="1" dirty="0"/>
              <a:t> Infect Dis 2005; 41:634.</a:t>
            </a:r>
          </a:p>
        </p:txBody>
      </p:sp>
    </p:spTree>
    <p:extLst>
      <p:ext uri="{BB962C8B-B14F-4D97-AF65-F5344CB8AC3E}">
        <p14:creationId xmlns:p14="http://schemas.microsoft.com/office/powerpoint/2010/main" val="23613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8819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Enfeksiyon genellikle ateş, burun tıkanıklığı, cerahatli burun akıntısı, baş ağrısı ve sinüs ağrısı ile </a:t>
            </a:r>
            <a:r>
              <a:rPr lang="tr-TR" dirty="0" smtClean="0"/>
              <a:t>ortaya </a:t>
            </a:r>
            <a:r>
              <a:rPr lang="tr-TR" dirty="0"/>
              <a:t>çıkar. Tüm sinüsler etkilenir ve damak, </a:t>
            </a:r>
            <a:r>
              <a:rPr lang="tr-TR" dirty="0" err="1" smtClean="0"/>
              <a:t>orbita</a:t>
            </a:r>
            <a:r>
              <a:rPr lang="tr-TR" dirty="0" smtClean="0"/>
              <a:t> </a:t>
            </a:r>
            <a:r>
              <a:rPr lang="tr-TR" dirty="0"/>
              <a:t>ve beyin gibi </a:t>
            </a:r>
            <a:r>
              <a:rPr lang="tr-TR" dirty="0" smtClean="0"/>
              <a:t>komşu </a:t>
            </a:r>
            <a:r>
              <a:rPr lang="tr-TR" dirty="0"/>
              <a:t>yapılara </a:t>
            </a:r>
            <a:r>
              <a:rPr lang="tr-TR" dirty="0" smtClean="0"/>
              <a:t>yayılır. Genellikle </a:t>
            </a:r>
            <a:r>
              <a:rPr lang="tr-TR" dirty="0"/>
              <a:t>birkaç gün içinde hızla ilerler. </a:t>
            </a:r>
            <a:r>
              <a:rPr lang="tr-TR" dirty="0" smtClean="0"/>
              <a:t>Yavaş ilerleyen bazı vakalar bildirilmiştir*.</a:t>
            </a:r>
          </a:p>
          <a:p>
            <a:r>
              <a:rPr lang="tr-TR" dirty="0"/>
              <a:t>Sinüslerin ötesine yayılmanın ayırt edici özellikleri, damak doku nekrozu, damak </a:t>
            </a:r>
            <a:r>
              <a:rPr lang="tr-TR" dirty="0" err="1"/>
              <a:t>eskarları</a:t>
            </a:r>
            <a:r>
              <a:rPr lang="tr-TR" dirty="0"/>
              <a:t>, </a:t>
            </a:r>
            <a:r>
              <a:rPr lang="tr-TR" dirty="0" err="1"/>
              <a:t>konkaların</a:t>
            </a:r>
            <a:r>
              <a:rPr lang="tr-TR" dirty="0"/>
              <a:t> tahribatı, </a:t>
            </a:r>
            <a:r>
              <a:rPr lang="tr-TR" dirty="0" err="1"/>
              <a:t>perinazal</a:t>
            </a:r>
            <a:r>
              <a:rPr lang="tr-TR" dirty="0"/>
              <a:t> şişlik ve ilgili sinüslerin ve/veya </a:t>
            </a:r>
            <a:r>
              <a:rPr lang="tr-TR" dirty="0" err="1"/>
              <a:t>orbitanın</a:t>
            </a:r>
            <a:r>
              <a:rPr lang="tr-TR" dirty="0"/>
              <a:t> üzerindeki yüz derisinin </a:t>
            </a:r>
            <a:r>
              <a:rPr lang="tr-TR" dirty="0" err="1"/>
              <a:t>eritemi</a:t>
            </a:r>
            <a:r>
              <a:rPr lang="tr-TR" dirty="0"/>
              <a:t> ve </a:t>
            </a:r>
            <a:r>
              <a:rPr lang="tr-TR" dirty="0" err="1" smtClean="0"/>
              <a:t>siyanozudur</a:t>
            </a:r>
            <a:r>
              <a:rPr lang="tr-TR" dirty="0" smtClean="0"/>
              <a:t>.</a:t>
            </a:r>
            <a:r>
              <a:rPr lang="tr-TR" dirty="0"/>
              <a:t> </a:t>
            </a:r>
            <a:r>
              <a:rPr lang="tr-TR" dirty="0" smtClean="0"/>
              <a:t>Körlük gelişebilir.</a:t>
            </a:r>
          </a:p>
          <a:p>
            <a:r>
              <a:rPr lang="tr-TR" dirty="0" smtClean="0"/>
              <a:t>Hastanın </a:t>
            </a:r>
            <a:r>
              <a:rPr lang="tr-TR" dirty="0" err="1"/>
              <a:t>nötropeni</a:t>
            </a:r>
            <a:r>
              <a:rPr lang="tr-TR" dirty="0"/>
              <a:t> ile altta yatan hematolojik </a:t>
            </a:r>
            <a:r>
              <a:rPr lang="tr-TR" dirty="0" err="1"/>
              <a:t>malignitesi</a:t>
            </a:r>
            <a:r>
              <a:rPr lang="tr-TR" dirty="0"/>
              <a:t> olmadığı sürece diğer organlara </a:t>
            </a:r>
            <a:r>
              <a:rPr lang="tr-TR" dirty="0" err="1"/>
              <a:t>hematojen</a:t>
            </a:r>
            <a:r>
              <a:rPr lang="tr-TR" dirty="0"/>
              <a:t> yayılım nadirdir.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960533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/>
              <a:t>Harril</a:t>
            </a:r>
            <a:r>
              <a:rPr lang="tr-TR" sz="1200" i="1" dirty="0"/>
              <a:t> WC, </a:t>
            </a:r>
            <a:r>
              <a:rPr lang="tr-TR" sz="1200" i="1" dirty="0" err="1"/>
              <a:t>Stewart</a:t>
            </a:r>
            <a:r>
              <a:rPr lang="tr-TR" sz="1200" i="1" dirty="0"/>
              <a:t> MG, Lee AG, </a:t>
            </a:r>
            <a:r>
              <a:rPr lang="tr-TR" sz="1200" i="1" dirty="0" err="1"/>
              <a:t>Cernoch</a:t>
            </a:r>
            <a:r>
              <a:rPr lang="tr-TR" sz="1200" i="1" dirty="0"/>
              <a:t> P. </a:t>
            </a:r>
            <a:r>
              <a:rPr lang="tr-TR" sz="1200" i="1" dirty="0" err="1"/>
              <a:t>Chronic</a:t>
            </a:r>
            <a:r>
              <a:rPr lang="tr-TR" sz="1200" i="1" dirty="0"/>
              <a:t> </a:t>
            </a:r>
            <a:r>
              <a:rPr lang="tr-TR" sz="1200" i="1" dirty="0" err="1"/>
              <a:t>rhinocerebral</a:t>
            </a:r>
            <a:r>
              <a:rPr lang="tr-TR" sz="1200" i="1" dirty="0"/>
              <a:t> </a:t>
            </a:r>
            <a:r>
              <a:rPr lang="tr-TR" sz="1200" i="1" dirty="0" err="1"/>
              <a:t>mucormycosis</a:t>
            </a:r>
            <a:r>
              <a:rPr lang="tr-TR" sz="1200" i="1" dirty="0"/>
              <a:t>. </a:t>
            </a:r>
            <a:r>
              <a:rPr lang="tr-TR" sz="1200" i="1" dirty="0" err="1"/>
              <a:t>Laryngoscope</a:t>
            </a:r>
            <a:r>
              <a:rPr lang="tr-TR" sz="1200" i="1" dirty="0"/>
              <a:t> 1996; 106:1292</a:t>
            </a:r>
            <a:r>
              <a:rPr lang="tr-TR" sz="1200" i="1" dirty="0" smtClean="0"/>
              <a:t>.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6250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49711" cy="4351338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Mantarın </a:t>
            </a:r>
            <a:r>
              <a:rPr lang="tr-TR" dirty="0" err="1"/>
              <a:t>vasküler</a:t>
            </a:r>
            <a:r>
              <a:rPr lang="tr-TR" dirty="0"/>
              <a:t> </a:t>
            </a:r>
            <a:r>
              <a:rPr lang="tr-TR" dirty="0" err="1"/>
              <a:t>invazyonu</a:t>
            </a:r>
            <a:r>
              <a:rPr lang="tr-TR" dirty="0"/>
              <a:t> sonrasında dokuların nekrozundan kaynaklanan siyah bir </a:t>
            </a:r>
            <a:r>
              <a:rPr lang="tr-TR" dirty="0" err="1"/>
              <a:t>eskar</a:t>
            </a:r>
            <a:r>
              <a:rPr lang="tr-TR" dirty="0"/>
              <a:t>, burun mukozasında, damakta veya </a:t>
            </a:r>
            <a:r>
              <a:rPr lang="tr-TR" dirty="0" err="1"/>
              <a:t>orbita</a:t>
            </a:r>
            <a:r>
              <a:rPr lang="tr-TR" dirty="0"/>
              <a:t> üzerindeki deride </a:t>
            </a:r>
            <a:r>
              <a:rPr lang="tr-TR" dirty="0" smtClean="0"/>
              <a:t>görülebilir*.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sz="1300" i="1" dirty="0" smtClean="0"/>
              <a:t>*</a:t>
            </a:r>
            <a:r>
              <a:rPr lang="en-US" sz="1300" i="1" dirty="0" smtClean="0"/>
              <a:t>Shields </a:t>
            </a:r>
            <a:r>
              <a:rPr lang="en-US" sz="1300" i="1" dirty="0"/>
              <a:t>JA, Shields CL. Eyelid, Conjunctival, and Orbital Tumors: An Atlas and Textbook, 3rd </a:t>
            </a:r>
            <a:r>
              <a:rPr lang="en-US" sz="1300" i="1" dirty="0" err="1"/>
              <a:t>ed</a:t>
            </a:r>
            <a:r>
              <a:rPr lang="en-US" sz="1300" i="1" dirty="0"/>
              <a:t>, Lippincott Williams &amp; Wilkins, Philadelphia 2016.</a:t>
            </a:r>
          </a:p>
          <a:p>
            <a:endParaRPr lang="tr-TR" dirty="0"/>
          </a:p>
        </p:txBody>
      </p:sp>
      <p:pic>
        <p:nvPicPr>
          <p:cNvPr id="1026" name="Picture 2" descr="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14" y="1825625"/>
            <a:ext cx="4906786" cy="33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447014" y="5473005"/>
            <a:ext cx="4906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Diyabet hastası olan ve bir otomobil kazasında çok sayıda yaralanma geçiren 60 yaşındaki bir kadında </a:t>
            </a:r>
            <a:r>
              <a:rPr lang="tr-TR" sz="1200" dirty="0" err="1"/>
              <a:t>medial</a:t>
            </a:r>
            <a:r>
              <a:rPr lang="tr-TR" sz="1200" dirty="0"/>
              <a:t> </a:t>
            </a:r>
            <a:r>
              <a:rPr lang="tr-TR" sz="1200" dirty="0" err="1"/>
              <a:t>kantus</a:t>
            </a:r>
            <a:r>
              <a:rPr lang="tr-TR" sz="1200" dirty="0"/>
              <a:t> ve </a:t>
            </a:r>
            <a:r>
              <a:rPr lang="tr-TR" sz="1200" dirty="0" err="1"/>
              <a:t>orbitayı</a:t>
            </a:r>
            <a:r>
              <a:rPr lang="tr-TR" sz="1200" dirty="0"/>
              <a:t> etkileyen </a:t>
            </a:r>
            <a:r>
              <a:rPr lang="tr-TR" sz="1200" dirty="0" err="1"/>
              <a:t>mukormikozis</a:t>
            </a:r>
            <a:r>
              <a:rPr lang="tr-TR" sz="1200" dirty="0" smtClean="0"/>
              <a:t>.</a:t>
            </a:r>
          </a:p>
          <a:p>
            <a:endParaRPr lang="tr-TR" sz="800" dirty="0"/>
          </a:p>
          <a:p>
            <a:r>
              <a:rPr lang="tr-TR" sz="800" i="1" dirty="0"/>
              <a:t>İzin alınarak yeniden üretilmiştir: </a:t>
            </a:r>
            <a:r>
              <a:rPr lang="tr-TR" sz="800" i="1" dirty="0" err="1"/>
              <a:t>Shields</a:t>
            </a:r>
            <a:r>
              <a:rPr lang="tr-TR" sz="800" i="1" dirty="0"/>
              <a:t> JA, </a:t>
            </a:r>
            <a:r>
              <a:rPr lang="tr-TR" sz="800" i="1" dirty="0" err="1"/>
              <a:t>Shields</a:t>
            </a:r>
            <a:r>
              <a:rPr lang="tr-TR" sz="800" i="1" dirty="0"/>
              <a:t> CL. Göz Kapağı, </a:t>
            </a:r>
            <a:r>
              <a:rPr lang="tr-TR" sz="800" i="1" dirty="0" err="1"/>
              <a:t>Konjonktival</a:t>
            </a:r>
            <a:r>
              <a:rPr lang="tr-TR" sz="800" i="1" dirty="0"/>
              <a:t> ve </a:t>
            </a:r>
            <a:r>
              <a:rPr lang="tr-TR" sz="800" i="1" dirty="0" err="1"/>
              <a:t>Orbital</a:t>
            </a:r>
            <a:r>
              <a:rPr lang="tr-TR" sz="800" i="1" dirty="0"/>
              <a:t> Tümörleri: Bir Atlas ve Ders Kitabı, 3. baskı, </a:t>
            </a:r>
            <a:r>
              <a:rPr lang="tr-TR" sz="800" i="1" dirty="0" err="1"/>
              <a:t>Lippincott</a:t>
            </a:r>
            <a:r>
              <a:rPr lang="tr-TR" sz="800" i="1" dirty="0"/>
              <a:t> Williams &amp; </a:t>
            </a:r>
            <a:r>
              <a:rPr lang="tr-TR" sz="800" i="1" dirty="0" err="1"/>
              <a:t>Wilkins</a:t>
            </a:r>
            <a:r>
              <a:rPr lang="tr-TR" sz="800" i="1" dirty="0"/>
              <a:t>, </a:t>
            </a:r>
            <a:r>
              <a:rPr lang="tr-TR" sz="800" i="1" dirty="0" err="1"/>
              <a:t>Philadelphia</a:t>
            </a:r>
            <a:r>
              <a:rPr lang="tr-TR" sz="800" i="1" dirty="0"/>
              <a:t> 2016. Telif Hakkı © 2016 </a:t>
            </a:r>
            <a:r>
              <a:rPr lang="tr-TR" sz="800" i="1" dirty="0" err="1"/>
              <a:t>Wolters</a:t>
            </a:r>
            <a:r>
              <a:rPr lang="tr-TR" sz="800" i="1" dirty="0"/>
              <a:t> </a:t>
            </a:r>
            <a:r>
              <a:rPr lang="tr-TR" sz="800" i="1" dirty="0" err="1"/>
              <a:t>Kluwer</a:t>
            </a:r>
            <a:r>
              <a:rPr lang="tr-TR" sz="800" i="1" dirty="0"/>
              <a:t>. </a:t>
            </a:r>
            <a:r>
              <a:rPr lang="tr-TR" sz="800" i="1" dirty="0">
                <a:hlinkClick r:id="rId3"/>
              </a:rPr>
              <a:t>www.lww.com</a:t>
            </a:r>
            <a:r>
              <a:rPr lang="tr-TR" sz="800" i="1" dirty="0"/>
              <a:t> .</a:t>
            </a:r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020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Pulmoner</a:t>
            </a:r>
            <a:r>
              <a:rPr lang="tr-TR" b="1" dirty="0"/>
              <a:t> </a:t>
            </a:r>
            <a:r>
              <a:rPr lang="tr-TR" b="1" dirty="0" err="1"/>
              <a:t>mukormikoz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13332" y="1604325"/>
            <a:ext cx="2548467" cy="4351338"/>
          </a:xfrm>
        </p:spPr>
        <p:txBody>
          <a:bodyPr/>
          <a:lstStyle/>
          <a:p>
            <a:r>
              <a:rPr lang="tr-TR" dirty="0"/>
              <a:t>S</a:t>
            </a:r>
            <a:r>
              <a:rPr lang="tr-TR" dirty="0" smtClean="0"/>
              <a:t>porların </a:t>
            </a:r>
            <a:r>
              <a:rPr lang="tr-TR" dirty="0" err="1"/>
              <a:t>bronşiollere</a:t>
            </a:r>
            <a:r>
              <a:rPr lang="tr-TR" dirty="0"/>
              <a:t> ve alveollere solunması sonucu </a:t>
            </a:r>
            <a:r>
              <a:rPr lang="tr-TR" dirty="0" smtClean="0"/>
              <a:t>oluşur</a:t>
            </a:r>
            <a:r>
              <a:rPr lang="tr-TR" dirty="0"/>
              <a:t> 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95" y="1604325"/>
            <a:ext cx="8602275" cy="457263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27378" y="6366933"/>
            <a:ext cx="11288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err="1"/>
              <a:t>Uptodate</a:t>
            </a:r>
            <a:r>
              <a:rPr lang="tr-TR" sz="1200" i="1" dirty="0"/>
              <a:t>, İzin alınarak yeniden üretilmiştir: </a:t>
            </a:r>
            <a:r>
              <a:rPr lang="tr-TR" sz="1200" i="1" dirty="0" err="1"/>
              <a:t>Silveira</a:t>
            </a:r>
            <a:r>
              <a:rPr lang="tr-TR" sz="1200" i="1" dirty="0"/>
              <a:t> FP, </a:t>
            </a:r>
            <a:r>
              <a:rPr lang="tr-TR" sz="1200" i="1" dirty="0" err="1"/>
              <a:t>Husain</a:t>
            </a:r>
            <a:r>
              <a:rPr lang="tr-TR" sz="1200" i="1" dirty="0"/>
              <a:t> S. Akciğer nakli alıcılarında mantar enfeksiyonları. </a:t>
            </a:r>
            <a:r>
              <a:rPr lang="tr-TR" sz="1200" i="1" dirty="0" err="1"/>
              <a:t>Curr</a:t>
            </a:r>
            <a:r>
              <a:rPr lang="tr-TR" sz="1200" i="1" dirty="0"/>
              <a:t> </a:t>
            </a:r>
            <a:r>
              <a:rPr lang="tr-TR" sz="1200" i="1" dirty="0" err="1"/>
              <a:t>Opin</a:t>
            </a:r>
            <a:r>
              <a:rPr lang="tr-TR" sz="1200" i="1" dirty="0"/>
              <a:t> </a:t>
            </a:r>
            <a:r>
              <a:rPr lang="tr-TR" sz="1200" i="1" dirty="0" err="1"/>
              <a:t>Pulm</a:t>
            </a:r>
            <a:r>
              <a:rPr lang="tr-TR" sz="1200" i="1" dirty="0"/>
              <a:t> </a:t>
            </a:r>
            <a:r>
              <a:rPr lang="tr-TR" sz="1200" i="1" dirty="0" err="1"/>
              <a:t>Med</a:t>
            </a:r>
            <a:r>
              <a:rPr lang="tr-TR" sz="1200" i="1" dirty="0"/>
              <a:t> 2008; 14:211. Telif hakkı © 2008 </a:t>
            </a:r>
            <a:r>
              <a:rPr lang="tr-TR" sz="1200" i="1" dirty="0" err="1"/>
              <a:t>Lippincott</a:t>
            </a:r>
            <a:r>
              <a:rPr lang="tr-TR" sz="1200" i="1" dirty="0"/>
              <a:t> Williams &amp; </a:t>
            </a:r>
            <a:r>
              <a:rPr lang="tr-TR" sz="1200" i="1" dirty="0" err="1"/>
              <a:t>Wilkins</a:t>
            </a:r>
            <a:r>
              <a:rPr lang="tr-TR" sz="1200" i="1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8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Enfarktüs ve </a:t>
            </a:r>
            <a:r>
              <a:rPr lang="tr-TR" dirty="0" err="1"/>
              <a:t>nekrozlu</a:t>
            </a:r>
            <a:r>
              <a:rPr lang="tr-TR" dirty="0"/>
              <a:t> </a:t>
            </a:r>
            <a:r>
              <a:rPr lang="tr-TR" dirty="0" err="1" smtClean="0"/>
              <a:t>pnömöni</a:t>
            </a:r>
            <a:r>
              <a:rPr lang="tr-TR" dirty="0" smtClean="0"/>
              <a:t> </a:t>
            </a:r>
            <a:r>
              <a:rPr lang="tr-TR" dirty="0"/>
              <a:t>meydana gelir ve enfeksiyon </a:t>
            </a:r>
            <a:r>
              <a:rPr lang="tr-TR" dirty="0" err="1"/>
              <a:t>mediasten</a:t>
            </a:r>
            <a:r>
              <a:rPr lang="tr-TR" dirty="0"/>
              <a:t> ve kalp gibi bitişik yapılara </a:t>
            </a:r>
            <a:r>
              <a:rPr lang="tr-TR" dirty="0" smtClean="0"/>
              <a:t>yayılabilir*</a:t>
            </a:r>
            <a:r>
              <a:rPr lang="tr-TR" dirty="0"/>
              <a:t>veya </a:t>
            </a:r>
            <a:r>
              <a:rPr lang="tr-TR" dirty="0" err="1"/>
              <a:t>hematojen</a:t>
            </a:r>
            <a:r>
              <a:rPr lang="tr-TR" dirty="0"/>
              <a:t> olarak diğer organlara </a:t>
            </a:r>
            <a:r>
              <a:rPr lang="tr-TR" dirty="0" smtClean="0"/>
              <a:t>yayılabilir.</a:t>
            </a:r>
            <a:r>
              <a:rPr lang="tr-TR" dirty="0"/>
              <a:t> Çoğu hastada </a:t>
            </a:r>
            <a:r>
              <a:rPr lang="tr-TR" dirty="0" smtClean="0"/>
              <a:t>çok </a:t>
            </a:r>
            <a:r>
              <a:rPr lang="tr-TR" dirty="0"/>
              <a:t>şiddetli olabilen </a:t>
            </a:r>
            <a:r>
              <a:rPr lang="tr-TR" dirty="0" err="1"/>
              <a:t>hemoptizi</a:t>
            </a:r>
            <a:r>
              <a:rPr lang="tr-TR" dirty="0"/>
              <a:t> ile ateş vardır</a:t>
            </a:r>
            <a:r>
              <a:rPr lang="tr-TR" dirty="0" smtClean="0"/>
              <a:t>**.</a:t>
            </a:r>
          </a:p>
          <a:p>
            <a:r>
              <a:rPr lang="tr-TR" dirty="0" err="1" smtClean="0"/>
              <a:t>Mukormikozis</a:t>
            </a:r>
            <a:r>
              <a:rPr lang="tr-TR" dirty="0" smtClean="0"/>
              <a:t> </a:t>
            </a:r>
            <a:r>
              <a:rPr lang="tr-TR" dirty="0"/>
              <a:t>ve hematolojik </a:t>
            </a:r>
            <a:r>
              <a:rPr lang="tr-TR" dirty="0" err="1"/>
              <a:t>malignitesi</a:t>
            </a:r>
            <a:r>
              <a:rPr lang="tr-TR" dirty="0"/>
              <a:t> olan 24 hastadan oluşan bir seride, %71'inde </a:t>
            </a:r>
            <a:r>
              <a:rPr lang="tr-TR" dirty="0" err="1"/>
              <a:t>pulmoner</a:t>
            </a:r>
            <a:r>
              <a:rPr lang="tr-TR" dirty="0"/>
              <a:t> tutulum vardı ve sadece birinde </a:t>
            </a:r>
            <a:r>
              <a:rPr lang="tr-TR" dirty="0" err="1"/>
              <a:t>rino-orbital-serebral</a:t>
            </a:r>
            <a:r>
              <a:rPr lang="tr-TR" dirty="0"/>
              <a:t> tutulum vardı. Otopsi yapılan 12 hastanın 7'sinde </a:t>
            </a:r>
            <a:r>
              <a:rPr lang="tr-TR" dirty="0" err="1"/>
              <a:t>pulmoner</a:t>
            </a:r>
            <a:r>
              <a:rPr lang="tr-TR" dirty="0"/>
              <a:t> enfeksiyona ek olarak yaygın hastalık vardı</a:t>
            </a:r>
            <a:r>
              <a:rPr lang="tr-TR" dirty="0" smtClean="0"/>
              <a:t>***.</a:t>
            </a: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99912" y="6176963"/>
            <a:ext cx="9674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i="1" dirty="0"/>
              <a:t>*</a:t>
            </a:r>
            <a:r>
              <a:rPr lang="tr-TR" sz="1200" i="1" dirty="0" err="1"/>
              <a:t>Helenglass</a:t>
            </a:r>
            <a:r>
              <a:rPr lang="tr-TR" sz="1200" i="1" dirty="0"/>
              <a:t> G, </a:t>
            </a:r>
            <a:r>
              <a:rPr lang="tr-TR" sz="1200" i="1" dirty="0" err="1"/>
              <a:t>Elliott</a:t>
            </a:r>
            <a:r>
              <a:rPr lang="tr-TR" sz="1200" i="1" dirty="0"/>
              <a:t> JA, </a:t>
            </a:r>
            <a:r>
              <a:rPr lang="tr-TR" sz="1200" i="1" dirty="0" err="1"/>
              <a:t>Lucie</a:t>
            </a:r>
            <a:r>
              <a:rPr lang="tr-TR" sz="1200" i="1" dirty="0"/>
              <a:t> NP. An </a:t>
            </a:r>
            <a:r>
              <a:rPr lang="tr-TR" sz="1200" i="1" dirty="0" err="1"/>
              <a:t>unusual</a:t>
            </a:r>
            <a:r>
              <a:rPr lang="tr-TR" sz="1200" i="1" dirty="0"/>
              <a:t> </a:t>
            </a:r>
            <a:r>
              <a:rPr lang="tr-TR" sz="1200" i="1" dirty="0" err="1"/>
              <a:t>presentation</a:t>
            </a:r>
            <a:r>
              <a:rPr lang="tr-TR" sz="1200" i="1" dirty="0"/>
              <a:t> of </a:t>
            </a:r>
            <a:r>
              <a:rPr lang="tr-TR" sz="1200" i="1" dirty="0" err="1"/>
              <a:t>opportunistic</a:t>
            </a:r>
            <a:r>
              <a:rPr lang="tr-TR" sz="1200" i="1" dirty="0"/>
              <a:t> </a:t>
            </a:r>
            <a:r>
              <a:rPr lang="tr-TR" sz="1200" i="1" dirty="0" err="1"/>
              <a:t>mucormycosis</a:t>
            </a:r>
            <a:r>
              <a:rPr lang="tr-TR" sz="1200" i="1" dirty="0"/>
              <a:t>. </a:t>
            </a:r>
            <a:r>
              <a:rPr lang="tr-TR" sz="1200" i="1" dirty="0" err="1"/>
              <a:t>Br</a:t>
            </a:r>
            <a:r>
              <a:rPr lang="tr-TR" sz="1200" i="1" dirty="0"/>
              <a:t> </a:t>
            </a:r>
            <a:r>
              <a:rPr lang="tr-TR" sz="1200" i="1" dirty="0" err="1"/>
              <a:t>Med</a:t>
            </a:r>
            <a:r>
              <a:rPr lang="tr-TR" sz="1200" i="1" dirty="0"/>
              <a:t> J (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Res</a:t>
            </a:r>
            <a:r>
              <a:rPr lang="tr-TR" sz="1200" i="1" dirty="0"/>
              <a:t> </a:t>
            </a:r>
            <a:r>
              <a:rPr lang="tr-TR" sz="1200" i="1" dirty="0" err="1"/>
              <a:t>Ed</a:t>
            </a:r>
            <a:r>
              <a:rPr lang="tr-TR" sz="1200" i="1" dirty="0"/>
              <a:t>) 1981; 282:108.</a:t>
            </a:r>
          </a:p>
          <a:p>
            <a:pPr>
              <a:defRPr/>
            </a:pPr>
            <a:r>
              <a:rPr lang="tr-TR" sz="1200" i="1" dirty="0"/>
              <a:t>**</a:t>
            </a:r>
            <a:r>
              <a:rPr lang="tr-TR" sz="1200" i="1" dirty="0" err="1"/>
              <a:t>Tedder</a:t>
            </a:r>
            <a:r>
              <a:rPr lang="tr-TR" sz="1200" i="1" dirty="0"/>
              <a:t> M, </a:t>
            </a:r>
            <a:r>
              <a:rPr lang="tr-TR" sz="1200" i="1" dirty="0" err="1"/>
              <a:t>Spratt</a:t>
            </a:r>
            <a:r>
              <a:rPr lang="tr-TR" sz="1200" i="1" dirty="0"/>
              <a:t> JA, </a:t>
            </a:r>
            <a:r>
              <a:rPr lang="tr-TR" sz="1200" i="1" dirty="0" err="1"/>
              <a:t>Anstadt</a:t>
            </a:r>
            <a:r>
              <a:rPr lang="tr-TR" sz="1200" i="1" dirty="0"/>
              <a:t> MP, et al. </a:t>
            </a:r>
            <a:r>
              <a:rPr lang="tr-TR" sz="1200" i="1" dirty="0" err="1"/>
              <a:t>Pulmonary</a:t>
            </a:r>
            <a:r>
              <a:rPr lang="tr-TR" sz="1200" i="1" dirty="0"/>
              <a:t> </a:t>
            </a:r>
            <a:r>
              <a:rPr lang="tr-TR" sz="1200" i="1" dirty="0" err="1"/>
              <a:t>mucormycosis</a:t>
            </a:r>
            <a:r>
              <a:rPr lang="tr-TR" sz="1200" i="1" dirty="0"/>
              <a:t>: </a:t>
            </a:r>
            <a:r>
              <a:rPr lang="tr-TR" sz="1200" i="1" dirty="0" err="1"/>
              <a:t>results</a:t>
            </a:r>
            <a:r>
              <a:rPr lang="tr-TR" sz="1200" i="1" dirty="0"/>
              <a:t> of </a:t>
            </a:r>
            <a:r>
              <a:rPr lang="tr-TR" sz="1200" i="1" dirty="0" err="1"/>
              <a:t>medical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surgical</a:t>
            </a:r>
            <a:r>
              <a:rPr lang="tr-TR" sz="1200" i="1" dirty="0"/>
              <a:t> </a:t>
            </a:r>
            <a:r>
              <a:rPr lang="tr-TR" sz="1200" i="1" dirty="0" err="1"/>
              <a:t>therapy</a:t>
            </a:r>
            <a:r>
              <a:rPr lang="tr-TR" sz="1200" i="1" dirty="0"/>
              <a:t>. </a:t>
            </a:r>
            <a:r>
              <a:rPr lang="tr-TR" sz="1200" i="1" dirty="0" err="1"/>
              <a:t>Ann</a:t>
            </a:r>
            <a:r>
              <a:rPr lang="tr-TR" sz="1200" i="1" dirty="0"/>
              <a:t> </a:t>
            </a:r>
            <a:r>
              <a:rPr lang="tr-TR" sz="1200" i="1" dirty="0" err="1"/>
              <a:t>Thorac</a:t>
            </a:r>
            <a:r>
              <a:rPr lang="tr-TR" sz="1200" i="1" dirty="0"/>
              <a:t> </a:t>
            </a:r>
            <a:r>
              <a:rPr lang="tr-TR" sz="1200" i="1" dirty="0" err="1"/>
              <a:t>Surg</a:t>
            </a:r>
            <a:r>
              <a:rPr lang="tr-TR" sz="1200" i="1" dirty="0"/>
              <a:t> 1994; 57:1044</a:t>
            </a:r>
            <a:r>
              <a:rPr lang="tr-TR" sz="1200" i="1" dirty="0" smtClean="0"/>
              <a:t>.</a:t>
            </a:r>
          </a:p>
          <a:p>
            <a:pPr>
              <a:defRPr/>
            </a:pPr>
            <a:r>
              <a:rPr lang="tr-TR" sz="1200" i="1" dirty="0" smtClean="0"/>
              <a:t>***</a:t>
            </a:r>
            <a:r>
              <a:rPr lang="tr-TR" sz="1200" i="1" dirty="0" err="1" smtClean="0"/>
              <a:t>Kontoyiannis</a:t>
            </a:r>
            <a:r>
              <a:rPr lang="tr-TR" sz="1200" i="1" dirty="0" smtClean="0"/>
              <a:t> </a:t>
            </a:r>
            <a:r>
              <a:rPr lang="tr-TR" sz="1200" i="1" dirty="0"/>
              <a:t>DP, </a:t>
            </a:r>
            <a:r>
              <a:rPr lang="tr-TR" sz="1200" i="1" dirty="0" err="1"/>
              <a:t>Wessel</a:t>
            </a:r>
            <a:r>
              <a:rPr lang="tr-TR" sz="1200" i="1" dirty="0"/>
              <a:t> VC, </a:t>
            </a:r>
            <a:r>
              <a:rPr lang="tr-TR" sz="1200" i="1" dirty="0" err="1"/>
              <a:t>Bodey</a:t>
            </a:r>
            <a:r>
              <a:rPr lang="tr-TR" sz="1200" i="1" dirty="0"/>
              <a:t> GP, </a:t>
            </a:r>
            <a:r>
              <a:rPr lang="tr-TR" sz="1200" i="1" dirty="0" err="1"/>
              <a:t>Rolston</a:t>
            </a:r>
            <a:r>
              <a:rPr lang="tr-TR" sz="1200" i="1" dirty="0"/>
              <a:t> KV. </a:t>
            </a:r>
            <a:r>
              <a:rPr lang="tr-TR" sz="1200" i="1" dirty="0" err="1"/>
              <a:t>Zygomycosis</a:t>
            </a:r>
            <a:r>
              <a:rPr lang="tr-TR" sz="1200" i="1" dirty="0"/>
              <a:t> in </a:t>
            </a:r>
            <a:r>
              <a:rPr lang="tr-TR" sz="1200" i="1" dirty="0" err="1"/>
              <a:t>the</a:t>
            </a:r>
            <a:r>
              <a:rPr lang="tr-TR" sz="1200" i="1" dirty="0"/>
              <a:t> 1990s in a </a:t>
            </a:r>
            <a:r>
              <a:rPr lang="tr-TR" sz="1200" i="1" dirty="0" err="1"/>
              <a:t>tertiary-care</a:t>
            </a:r>
            <a:r>
              <a:rPr lang="tr-TR" sz="1200" i="1" dirty="0"/>
              <a:t> </a:t>
            </a:r>
            <a:r>
              <a:rPr lang="tr-TR" sz="1200" i="1" dirty="0" err="1"/>
              <a:t>cancer</a:t>
            </a:r>
            <a:r>
              <a:rPr lang="tr-TR" sz="1200" i="1" dirty="0"/>
              <a:t> </a:t>
            </a:r>
            <a:r>
              <a:rPr lang="tr-TR" sz="1200" i="1" dirty="0" err="1"/>
              <a:t>center</a:t>
            </a:r>
            <a:r>
              <a:rPr lang="tr-TR" sz="1200" i="1" dirty="0"/>
              <a:t>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2000; 30:851.</a:t>
            </a:r>
          </a:p>
          <a:p>
            <a:pPr>
              <a:defRPr/>
            </a:pP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0688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   </a:t>
            </a:r>
            <a:r>
              <a:rPr lang="tr-TR" b="1" dirty="0" err="1" smtClean="0"/>
              <a:t>Gastrointestinal</a:t>
            </a:r>
            <a:r>
              <a:rPr lang="tr-TR" b="1" dirty="0" smtClean="0"/>
              <a:t> </a:t>
            </a:r>
            <a:r>
              <a:rPr lang="tr-TR" b="1" dirty="0" err="1"/>
              <a:t>mukormikoz</a:t>
            </a:r>
            <a:endParaRPr lang="tr-TR" dirty="0" smtClean="0"/>
          </a:p>
          <a:p>
            <a:r>
              <a:rPr lang="tr-TR" dirty="0" smtClean="0"/>
              <a:t>Hastalar </a:t>
            </a:r>
            <a:r>
              <a:rPr lang="tr-TR" dirty="0"/>
              <a:t>karın ağrısı ve </a:t>
            </a:r>
            <a:r>
              <a:rPr lang="tr-TR" dirty="0" err="1"/>
              <a:t>hematemesis</a:t>
            </a:r>
            <a:r>
              <a:rPr lang="tr-TR" dirty="0"/>
              <a:t> ile gelirler. </a:t>
            </a:r>
            <a:r>
              <a:rPr lang="tr-TR" dirty="0" err="1"/>
              <a:t>Gastrointestinal</a:t>
            </a:r>
            <a:r>
              <a:rPr lang="tr-TR" dirty="0"/>
              <a:t> lezyonlar </a:t>
            </a:r>
            <a:r>
              <a:rPr lang="tr-TR" dirty="0" err="1"/>
              <a:t>perforasyona</a:t>
            </a:r>
            <a:r>
              <a:rPr lang="tr-TR" dirty="0"/>
              <a:t> ve peritonite yol açabilen nekrotik </a:t>
            </a:r>
            <a:r>
              <a:rPr lang="tr-TR" dirty="0" smtClean="0"/>
              <a:t>ülserlerdir. Tüm </a:t>
            </a:r>
            <a:r>
              <a:rPr lang="tr-TR" dirty="0"/>
              <a:t>hastalar için </a:t>
            </a:r>
            <a:r>
              <a:rPr lang="tr-TR" dirty="0" err="1"/>
              <a:t>prognoz</a:t>
            </a:r>
            <a:r>
              <a:rPr lang="tr-TR" dirty="0"/>
              <a:t> kötüdür</a:t>
            </a:r>
            <a:r>
              <a:rPr lang="tr-TR" dirty="0" smtClean="0"/>
              <a:t>. Mide en çok tutulan organdır.</a:t>
            </a:r>
          </a:p>
          <a:p>
            <a:pPr marL="0" indent="0">
              <a:buNone/>
            </a:pPr>
            <a:r>
              <a:rPr lang="tr-TR" b="1" dirty="0" smtClean="0"/>
              <a:t>   </a:t>
            </a:r>
            <a:r>
              <a:rPr lang="tr-TR" b="1" dirty="0" err="1" smtClean="0"/>
              <a:t>Kutanöz</a:t>
            </a:r>
            <a:r>
              <a:rPr lang="tr-TR" b="1" dirty="0" smtClean="0"/>
              <a:t> </a:t>
            </a:r>
            <a:r>
              <a:rPr lang="tr-TR" b="1" dirty="0" err="1"/>
              <a:t>mukormikoz</a:t>
            </a:r>
            <a:r>
              <a:rPr lang="tr-TR" b="1" dirty="0" smtClean="0"/>
              <a:t>:</a:t>
            </a:r>
          </a:p>
          <a:p>
            <a:r>
              <a:rPr lang="tr-TR" dirty="0" err="1"/>
              <a:t>Mukormikoz</a:t>
            </a:r>
            <a:r>
              <a:rPr lang="tr-TR" dirty="0"/>
              <a:t> ajanlarıyla cilt ve yumuşak dokuların enfeksiyonu genellikle sporların </a:t>
            </a:r>
            <a:r>
              <a:rPr lang="tr-TR" dirty="0" err="1"/>
              <a:t>dermise</a:t>
            </a:r>
            <a:r>
              <a:rPr lang="tr-TR" dirty="0"/>
              <a:t> </a:t>
            </a:r>
            <a:r>
              <a:rPr lang="tr-TR" dirty="0" err="1"/>
              <a:t>inokülasyonundan</a:t>
            </a:r>
            <a:r>
              <a:rPr lang="tr-TR" dirty="0"/>
              <a:t> kaynaklanır</a:t>
            </a:r>
            <a:r>
              <a:rPr lang="tr-TR" dirty="0" smtClean="0"/>
              <a:t>. </a:t>
            </a:r>
            <a:r>
              <a:rPr lang="tr-TR" dirty="0" err="1" smtClean="0"/>
              <a:t>Ektima</a:t>
            </a:r>
            <a:r>
              <a:rPr lang="tr-TR" dirty="0" smtClean="0"/>
              <a:t> </a:t>
            </a:r>
            <a:r>
              <a:rPr lang="tr-TR" dirty="0"/>
              <a:t>benzeri bir lezyona dönüşen tek, ağrılı, sertleşmiş bir </a:t>
            </a:r>
            <a:r>
              <a:rPr lang="tr-TR" dirty="0" err="1"/>
              <a:t>selülit</a:t>
            </a:r>
            <a:r>
              <a:rPr lang="tr-TR" dirty="0"/>
              <a:t> alanı </a:t>
            </a:r>
            <a:r>
              <a:rPr lang="tr-TR" dirty="0" smtClean="0"/>
              <a:t>veya </a:t>
            </a:r>
            <a:r>
              <a:rPr lang="tr-TR" dirty="0"/>
              <a:t>hızla ilerleyen doku nekrozu </a:t>
            </a:r>
            <a:r>
              <a:rPr lang="tr-TR" dirty="0" smtClean="0"/>
              <a:t>şeklinde </a:t>
            </a:r>
            <a:r>
              <a:rPr lang="tr-TR" dirty="0" err="1" smtClean="0"/>
              <a:t>prezente</a:t>
            </a:r>
            <a:r>
              <a:rPr lang="tr-TR" dirty="0" smtClean="0"/>
              <a:t>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5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 smtClean="0"/>
              <a:t>   </a:t>
            </a:r>
            <a:r>
              <a:rPr lang="tr-TR" b="1" dirty="0" err="1" smtClean="0"/>
              <a:t>Renal</a:t>
            </a:r>
            <a:r>
              <a:rPr lang="tr-TR" b="1" dirty="0" smtClean="0"/>
              <a:t> </a:t>
            </a:r>
            <a:r>
              <a:rPr lang="tr-TR" b="1" dirty="0" err="1" smtClean="0"/>
              <a:t>mukormikoz</a:t>
            </a:r>
            <a:r>
              <a:rPr lang="tr-TR" b="1" dirty="0" smtClean="0"/>
              <a:t>:</a:t>
            </a:r>
            <a:endParaRPr lang="tr-TR" b="1" dirty="0"/>
          </a:p>
          <a:p>
            <a:r>
              <a:rPr lang="tr-TR" dirty="0" err="1" smtClean="0"/>
              <a:t>Fungemi</a:t>
            </a:r>
            <a:r>
              <a:rPr lang="tr-TR" dirty="0" smtClean="0"/>
              <a:t> </a:t>
            </a:r>
            <a:r>
              <a:rPr lang="tr-TR" dirty="0"/>
              <a:t>atağı sırasında </a:t>
            </a:r>
            <a:r>
              <a:rPr lang="tr-TR" dirty="0" smtClean="0"/>
              <a:t>böbreklere </a:t>
            </a:r>
            <a:r>
              <a:rPr lang="tr-TR" dirty="0" err="1" smtClean="0"/>
              <a:t>inokülasyon</a:t>
            </a:r>
            <a:r>
              <a:rPr lang="tr-TR" dirty="0" smtClean="0"/>
              <a:t> </a:t>
            </a:r>
            <a:r>
              <a:rPr lang="tr-TR" dirty="0"/>
              <a:t>yoluyla </a:t>
            </a:r>
            <a:endParaRPr lang="tr-TR" dirty="0" smtClean="0"/>
          </a:p>
          <a:p>
            <a:r>
              <a:rPr lang="tr-TR" dirty="0" smtClean="0"/>
              <a:t>İzole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mukormikozlu</a:t>
            </a:r>
            <a:r>
              <a:rPr lang="tr-TR" dirty="0"/>
              <a:t> hastaların hemen hemen hepsinde </a:t>
            </a:r>
            <a:r>
              <a:rPr lang="tr-TR" dirty="0" err="1"/>
              <a:t>fungemi</a:t>
            </a:r>
            <a:r>
              <a:rPr lang="tr-TR" dirty="0"/>
              <a:t> için risk faktörleri vardır; </a:t>
            </a:r>
            <a:r>
              <a:rPr lang="tr-TR" dirty="0" smtClean="0"/>
              <a:t>İV </a:t>
            </a:r>
            <a:r>
              <a:rPr lang="tr-TR" dirty="0" err="1" smtClean="0"/>
              <a:t>katater</a:t>
            </a:r>
            <a:r>
              <a:rPr lang="tr-TR" dirty="0" smtClean="0"/>
              <a:t>, İV uyuşturucu kullanımı, AIDS</a:t>
            </a:r>
          </a:p>
          <a:p>
            <a:pPr marL="0" indent="0">
              <a:buNone/>
            </a:pPr>
            <a:r>
              <a:rPr lang="tr-TR" b="1" dirty="0" smtClean="0"/>
              <a:t>   İzole </a:t>
            </a:r>
            <a:r>
              <a:rPr lang="tr-TR" b="1" dirty="0"/>
              <a:t>MSS tutulumu</a:t>
            </a:r>
            <a:r>
              <a:rPr lang="tr-TR" b="1" dirty="0" smtClean="0"/>
              <a:t>:</a:t>
            </a:r>
          </a:p>
          <a:p>
            <a:r>
              <a:rPr lang="tr-TR" dirty="0" smtClean="0"/>
              <a:t>Tipik </a:t>
            </a:r>
            <a:r>
              <a:rPr lang="tr-TR" dirty="0"/>
              <a:t>olarak bitişik bir </a:t>
            </a:r>
            <a:r>
              <a:rPr lang="tr-TR" dirty="0" err="1"/>
              <a:t>paranazal</a:t>
            </a:r>
            <a:r>
              <a:rPr lang="tr-TR" dirty="0"/>
              <a:t> sinüs enfeksiyonundan </a:t>
            </a:r>
            <a:r>
              <a:rPr lang="tr-TR" dirty="0" smtClean="0"/>
              <a:t>kaynaklanır ancak </a:t>
            </a:r>
            <a:r>
              <a:rPr lang="tr-TR" dirty="0"/>
              <a:t>literatürde 30'dan fazla izole MSS </a:t>
            </a:r>
            <a:r>
              <a:rPr lang="tr-TR" dirty="0" err="1"/>
              <a:t>mukormikozu</a:t>
            </a:r>
            <a:r>
              <a:rPr lang="tr-TR" dirty="0"/>
              <a:t> vakası tanımlanmıştır *. </a:t>
            </a:r>
            <a:endParaRPr lang="tr-TR" dirty="0" smtClean="0"/>
          </a:p>
          <a:p>
            <a:r>
              <a:rPr lang="tr-TR" dirty="0" smtClean="0"/>
              <a:t>Böbrek </a:t>
            </a:r>
            <a:r>
              <a:rPr lang="tr-TR" dirty="0"/>
              <a:t>tutulumuna benzer şekilde, </a:t>
            </a:r>
            <a:r>
              <a:rPr lang="tr-TR" dirty="0" err="1"/>
              <a:t>fungemi</a:t>
            </a:r>
            <a:r>
              <a:rPr lang="tr-TR" dirty="0"/>
              <a:t> atağı sırasında </a:t>
            </a:r>
            <a:r>
              <a:rPr lang="tr-TR" dirty="0" err="1" smtClean="0"/>
              <a:t>MSS’ye</a:t>
            </a:r>
            <a:r>
              <a:rPr lang="tr-TR" dirty="0" smtClean="0"/>
              <a:t> </a:t>
            </a:r>
            <a:r>
              <a:rPr lang="tr-TR" dirty="0" err="1"/>
              <a:t>inokülasyonu</a:t>
            </a:r>
            <a:r>
              <a:rPr lang="tr-TR" dirty="0"/>
              <a:t> ile oluştuğu düşünülmektedir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Uyuşukluk </a:t>
            </a:r>
            <a:r>
              <a:rPr lang="tr-TR" dirty="0"/>
              <a:t>ve </a:t>
            </a:r>
            <a:r>
              <a:rPr lang="tr-TR" dirty="0" err="1"/>
              <a:t>fokal</a:t>
            </a:r>
            <a:r>
              <a:rPr lang="tr-TR" dirty="0"/>
              <a:t> nörolojik </a:t>
            </a:r>
            <a:r>
              <a:rPr lang="tr-TR" dirty="0" err="1"/>
              <a:t>defisitler</a:t>
            </a:r>
            <a:r>
              <a:rPr lang="tr-TR" dirty="0"/>
              <a:t> ile </a:t>
            </a:r>
            <a:r>
              <a:rPr lang="tr-TR" dirty="0" err="1"/>
              <a:t>prezente</a:t>
            </a:r>
            <a:r>
              <a:rPr lang="tr-TR" dirty="0"/>
              <a:t> olurlar.</a:t>
            </a:r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1004711" y="6167615"/>
            <a:ext cx="9719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 smtClean="0"/>
              <a:t>Dhakar</a:t>
            </a:r>
            <a:r>
              <a:rPr lang="tr-TR" sz="1200" i="1" dirty="0" smtClean="0"/>
              <a:t> </a:t>
            </a:r>
            <a:r>
              <a:rPr lang="tr-TR" sz="1200" i="1" dirty="0"/>
              <a:t>MB, </a:t>
            </a:r>
            <a:r>
              <a:rPr lang="tr-TR" sz="1200" i="1" dirty="0" err="1"/>
              <a:t>Rayes</a:t>
            </a:r>
            <a:r>
              <a:rPr lang="tr-TR" sz="1200" i="1" dirty="0"/>
              <a:t> M, </a:t>
            </a:r>
            <a:r>
              <a:rPr lang="tr-TR" sz="1200" i="1" dirty="0" err="1"/>
              <a:t>Kupsky</a:t>
            </a:r>
            <a:r>
              <a:rPr lang="tr-TR" sz="1200" i="1" dirty="0"/>
              <a:t> W, et al. A </a:t>
            </a:r>
            <a:r>
              <a:rPr lang="tr-TR" sz="1200" i="1" dirty="0" err="1"/>
              <a:t>Cryptic</a:t>
            </a:r>
            <a:r>
              <a:rPr lang="tr-TR" sz="1200" i="1" dirty="0"/>
              <a:t> Case: </a:t>
            </a:r>
            <a:r>
              <a:rPr lang="tr-TR" sz="1200" i="1" dirty="0" err="1"/>
              <a:t>Isolated</a:t>
            </a:r>
            <a:r>
              <a:rPr lang="tr-TR" sz="1200" i="1" dirty="0"/>
              <a:t> </a:t>
            </a:r>
            <a:r>
              <a:rPr lang="tr-TR" sz="1200" i="1" dirty="0" err="1"/>
              <a:t>Cerebral</a:t>
            </a:r>
            <a:r>
              <a:rPr lang="tr-TR" sz="1200" i="1" dirty="0"/>
              <a:t> </a:t>
            </a:r>
            <a:r>
              <a:rPr lang="tr-TR" sz="1200" i="1" dirty="0" err="1"/>
              <a:t>Mucormycosis</a:t>
            </a:r>
            <a:r>
              <a:rPr lang="tr-TR" sz="1200" i="1" dirty="0"/>
              <a:t>. </a:t>
            </a:r>
            <a:r>
              <a:rPr lang="tr-TR" sz="1200" i="1" dirty="0" err="1"/>
              <a:t>Am</a:t>
            </a:r>
            <a:r>
              <a:rPr lang="tr-TR" sz="1200" i="1" dirty="0"/>
              <a:t> J </a:t>
            </a:r>
            <a:r>
              <a:rPr lang="tr-TR" sz="1200" i="1" dirty="0" err="1"/>
              <a:t>Med</a:t>
            </a:r>
            <a:r>
              <a:rPr lang="tr-TR" sz="1200" i="1" dirty="0"/>
              <a:t> 2015; 128:1296.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60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/>
              <a:t>   Yaygın hastalık:</a:t>
            </a:r>
          </a:p>
          <a:p>
            <a:r>
              <a:rPr lang="tr-TR" dirty="0" smtClean="0"/>
              <a:t>Yaygın </a:t>
            </a:r>
            <a:r>
              <a:rPr lang="tr-TR" dirty="0" err="1"/>
              <a:t>mukormikoz</a:t>
            </a:r>
            <a:r>
              <a:rPr lang="tr-TR" dirty="0"/>
              <a:t> nadirdir ve en sık olarak ciddi </a:t>
            </a:r>
            <a:r>
              <a:rPr lang="tr-TR" dirty="0" err="1" smtClean="0"/>
              <a:t>immünsüprese</a:t>
            </a:r>
            <a:r>
              <a:rPr lang="tr-TR" dirty="0" smtClean="0"/>
              <a:t> </a:t>
            </a:r>
            <a:r>
              <a:rPr lang="tr-TR" dirty="0"/>
              <a:t>hastalarda, yanık hastalarında, prematüre bebeklerde ve </a:t>
            </a:r>
            <a:r>
              <a:rPr lang="tr-TR" dirty="0" err="1"/>
              <a:t>deferoksamin</a:t>
            </a:r>
            <a:r>
              <a:rPr lang="tr-TR" dirty="0"/>
              <a:t> alan kişilerde </a:t>
            </a:r>
            <a:r>
              <a:rPr lang="tr-TR" dirty="0" smtClean="0"/>
              <a:t>görülür. </a:t>
            </a:r>
          </a:p>
          <a:p>
            <a:r>
              <a:rPr lang="tr-TR" dirty="0" smtClean="0"/>
              <a:t>929 </a:t>
            </a:r>
            <a:r>
              <a:rPr lang="tr-TR" dirty="0" err="1"/>
              <a:t>mukormikoz</a:t>
            </a:r>
            <a:r>
              <a:rPr lang="tr-TR" dirty="0"/>
              <a:t> vakası serisinde, </a:t>
            </a:r>
            <a:r>
              <a:rPr lang="tr-TR" dirty="0" err="1"/>
              <a:t>serebral</a:t>
            </a:r>
            <a:r>
              <a:rPr lang="tr-TR" dirty="0"/>
              <a:t> veya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mukormikozlu</a:t>
            </a:r>
            <a:r>
              <a:rPr lang="tr-TR" dirty="0"/>
              <a:t> hastaların %40 ila %50'sinde yaygın hastalık </a:t>
            </a:r>
            <a:r>
              <a:rPr lang="tr-TR" dirty="0" smtClean="0"/>
              <a:t>mevcuttu*. </a:t>
            </a:r>
            <a:r>
              <a:rPr lang="tr-TR" dirty="0"/>
              <a:t>Yaygın </a:t>
            </a:r>
            <a:r>
              <a:rPr lang="tr-TR" dirty="0" err="1"/>
              <a:t>mukormikozlu</a:t>
            </a:r>
            <a:r>
              <a:rPr lang="tr-TR" dirty="0"/>
              <a:t> hastalarda ölüm oranı %96 idi.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38200" y="5850235"/>
            <a:ext cx="95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*</a:t>
            </a:r>
            <a:r>
              <a:rPr lang="en-US" sz="1200" dirty="0" err="1" smtClean="0"/>
              <a:t>Roden</a:t>
            </a:r>
            <a:r>
              <a:rPr lang="en-US" sz="1200" dirty="0" smtClean="0"/>
              <a:t> </a:t>
            </a:r>
            <a:r>
              <a:rPr lang="en-US" sz="1200" dirty="0"/>
              <a:t>MM, </a:t>
            </a:r>
            <a:r>
              <a:rPr lang="en-US" sz="1200" dirty="0" err="1"/>
              <a:t>Zaoutis</a:t>
            </a:r>
            <a:r>
              <a:rPr lang="en-US" sz="1200" dirty="0"/>
              <a:t> TE, Buchanan WL, et al. Epidemiology and outcome of </a:t>
            </a:r>
            <a:r>
              <a:rPr lang="en-US" sz="1200" dirty="0" err="1"/>
              <a:t>zygomycosis</a:t>
            </a:r>
            <a:r>
              <a:rPr lang="en-US" sz="1200" dirty="0"/>
              <a:t>: a review of 929 reported cases. </a:t>
            </a:r>
            <a:r>
              <a:rPr lang="en-US" sz="1200" dirty="0" err="1"/>
              <a:t>Clin</a:t>
            </a:r>
            <a:r>
              <a:rPr lang="en-US" sz="1200" dirty="0"/>
              <a:t> Infect Dis 2005; 41:634.</a:t>
            </a:r>
          </a:p>
          <a:p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9113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i="1" dirty="0" err="1"/>
              <a:t>Candida</a:t>
            </a:r>
            <a:r>
              <a:rPr lang="tr-TR" dirty="0"/>
              <a:t> normalde </a:t>
            </a:r>
            <a:r>
              <a:rPr lang="tr-TR" dirty="0" err="1"/>
              <a:t>mukozal</a:t>
            </a:r>
            <a:r>
              <a:rPr lang="tr-TR" dirty="0"/>
              <a:t> yüzeylerin ve cildin zararsız bir </a:t>
            </a:r>
            <a:r>
              <a:rPr lang="tr-TR" dirty="0" err="1" smtClean="0"/>
              <a:t>kolonizörü</a:t>
            </a:r>
            <a:endParaRPr lang="tr-TR" dirty="0" smtClean="0"/>
          </a:p>
          <a:p>
            <a:r>
              <a:rPr lang="tr-TR" dirty="0" smtClean="0"/>
              <a:t>Ciltte </a:t>
            </a:r>
            <a:r>
              <a:rPr lang="tr-TR" dirty="0"/>
              <a:t>veya </a:t>
            </a:r>
            <a:r>
              <a:rPr lang="tr-TR" dirty="0" err="1"/>
              <a:t>mukozal</a:t>
            </a:r>
            <a:r>
              <a:rPr lang="tr-TR" dirty="0"/>
              <a:t> bütünlükte </a:t>
            </a:r>
            <a:r>
              <a:rPr lang="tr-TR" dirty="0" smtClean="0"/>
              <a:t>çatlaklar gelişmesi sonucu </a:t>
            </a:r>
            <a:r>
              <a:rPr lang="tr-TR" dirty="0"/>
              <a:t>derin dokuların istilasına ve </a:t>
            </a:r>
            <a:r>
              <a:rPr lang="tr-TR" dirty="0" err="1"/>
              <a:t>hematojen</a:t>
            </a:r>
            <a:r>
              <a:rPr lang="tr-TR" dirty="0"/>
              <a:t> </a:t>
            </a:r>
            <a:r>
              <a:rPr lang="tr-TR" dirty="0" smtClean="0"/>
              <a:t>yayılıma neden olur.</a:t>
            </a:r>
          </a:p>
          <a:p>
            <a:r>
              <a:rPr lang="tr-TR" dirty="0" smtClean="0"/>
              <a:t>Giriş </a:t>
            </a:r>
            <a:r>
              <a:rPr lang="tr-TR" dirty="0"/>
              <a:t>kapısının </a:t>
            </a:r>
            <a:r>
              <a:rPr lang="tr-TR" dirty="0" smtClean="0"/>
              <a:t>öncelikle </a:t>
            </a:r>
            <a:r>
              <a:rPr lang="tr-TR" dirty="0" err="1"/>
              <a:t>gastrointestinal</a:t>
            </a:r>
            <a:r>
              <a:rPr lang="tr-TR" dirty="0"/>
              <a:t> sistem olduğu ve </a:t>
            </a:r>
            <a:r>
              <a:rPr lang="tr-TR" dirty="0" err="1"/>
              <a:t>translokasyonun</a:t>
            </a:r>
            <a:r>
              <a:rPr lang="tr-TR" dirty="0"/>
              <a:t> </a:t>
            </a:r>
            <a:r>
              <a:rPr lang="tr-TR" dirty="0" err="1"/>
              <a:t>sitotoksik</a:t>
            </a:r>
            <a:r>
              <a:rPr lang="tr-TR" dirty="0"/>
              <a:t> kemoterapiden kaynaklanan </a:t>
            </a:r>
            <a:r>
              <a:rPr lang="tr-TR" dirty="0" err="1"/>
              <a:t>mukozal</a:t>
            </a:r>
            <a:r>
              <a:rPr lang="tr-TR" dirty="0"/>
              <a:t> hasar sonucu meydana geldiği düşünülmektedir. </a:t>
            </a:r>
            <a:endParaRPr lang="tr-TR" dirty="0" smtClean="0"/>
          </a:p>
          <a:p>
            <a:r>
              <a:rPr lang="tr-TR" dirty="0" err="1" smtClean="0"/>
              <a:t>Kandidemi</a:t>
            </a:r>
            <a:r>
              <a:rPr lang="tr-TR" dirty="0"/>
              <a:t>,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kandidiyazisin</a:t>
            </a:r>
            <a:r>
              <a:rPr lang="tr-TR" dirty="0"/>
              <a:t> en sık görülen klinik bulgusudur. </a:t>
            </a:r>
            <a:r>
              <a:rPr lang="tr-TR" i="1" dirty="0" err="1"/>
              <a:t>Candida</a:t>
            </a:r>
            <a:r>
              <a:rPr lang="tr-TR" dirty="0"/>
              <a:t> ayrıca santral </a:t>
            </a:r>
            <a:r>
              <a:rPr lang="tr-TR" dirty="0" err="1"/>
              <a:t>venöz</a:t>
            </a:r>
            <a:r>
              <a:rPr lang="tr-TR" dirty="0"/>
              <a:t> </a:t>
            </a:r>
            <a:r>
              <a:rPr lang="tr-TR" dirty="0" err="1"/>
              <a:t>kateterle</a:t>
            </a:r>
            <a:r>
              <a:rPr lang="tr-TR" dirty="0"/>
              <a:t> ilişkili enfeksiyonların yaygın bir mantar nedenidir. Daha az yaygın olarak, </a:t>
            </a:r>
            <a:r>
              <a:rPr lang="tr-TR" i="1" dirty="0" err="1"/>
              <a:t>Candida</a:t>
            </a:r>
            <a:r>
              <a:rPr lang="tr-TR" dirty="0"/>
              <a:t> </a:t>
            </a:r>
            <a:r>
              <a:rPr lang="tr-TR" dirty="0" err="1" smtClean="0"/>
              <a:t>hepatosplenik</a:t>
            </a:r>
            <a:r>
              <a:rPr lang="tr-TR" dirty="0" smtClean="0"/>
              <a:t> </a:t>
            </a:r>
            <a:r>
              <a:rPr lang="tr-TR" dirty="0" err="1" smtClean="0"/>
              <a:t>kandidiyazis’e</a:t>
            </a:r>
            <a:r>
              <a:rPr lang="tr-TR" dirty="0" smtClean="0"/>
              <a:t> de neden olur.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64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TANI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Histopatoloji</a:t>
            </a:r>
            <a:endParaRPr lang="tr-TR" dirty="0" smtClean="0"/>
          </a:p>
          <a:p>
            <a:r>
              <a:rPr lang="tr-TR" dirty="0" smtClean="0"/>
              <a:t>Kültür?</a:t>
            </a:r>
          </a:p>
          <a:p>
            <a:r>
              <a:rPr lang="tr-TR" dirty="0" smtClean="0"/>
              <a:t>Olası klinik şüphede hızlı davranılmalıdır.</a:t>
            </a:r>
          </a:p>
          <a:p>
            <a:r>
              <a:rPr lang="tr-TR" dirty="0" err="1" smtClean="0"/>
              <a:t>Mukormikozis</a:t>
            </a:r>
            <a:r>
              <a:rPr lang="tr-TR" dirty="0" smtClean="0"/>
              <a:t> </a:t>
            </a:r>
            <a:r>
              <a:rPr lang="tr-TR" dirty="0"/>
              <a:t>etkenleri hava yollarını </a:t>
            </a:r>
            <a:r>
              <a:rPr lang="tr-TR" dirty="0" err="1"/>
              <a:t>kolonize</a:t>
            </a:r>
            <a:r>
              <a:rPr lang="tr-TR" dirty="0"/>
              <a:t> edebilir veya kültürlerde </a:t>
            </a:r>
            <a:r>
              <a:rPr lang="tr-TR" dirty="0" err="1"/>
              <a:t>kontaminant</a:t>
            </a:r>
            <a:r>
              <a:rPr lang="tr-TR" dirty="0"/>
              <a:t> olabilir ve bu mantarların bir kültürde izole edilmesi, mutlaka enfeksiyonu kanıtlamaz. </a:t>
            </a:r>
          </a:p>
        </p:txBody>
      </p:sp>
    </p:spTree>
    <p:extLst>
      <p:ext uri="{BB962C8B-B14F-4D97-AF65-F5344CB8AC3E}">
        <p14:creationId xmlns:p14="http://schemas.microsoft.com/office/powerpoint/2010/main" val="27128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/>
              <a:t>1,3-beta-D-glukan testi ve </a:t>
            </a:r>
            <a:r>
              <a:rPr lang="tr-TR" i="1" dirty="0" err="1"/>
              <a:t>Aspergillus</a:t>
            </a:r>
            <a:r>
              <a:rPr lang="tr-TR" dirty="0"/>
              <a:t> </a:t>
            </a:r>
            <a:r>
              <a:rPr lang="tr-TR" dirty="0" err="1"/>
              <a:t>galaktomannan</a:t>
            </a:r>
            <a:r>
              <a:rPr lang="tr-TR" dirty="0"/>
              <a:t> </a:t>
            </a:r>
            <a:r>
              <a:rPr lang="tr-TR" dirty="0" smtClean="0"/>
              <a:t>testleri </a:t>
            </a:r>
            <a:r>
              <a:rPr lang="tr-TR" dirty="0" err="1" smtClean="0"/>
              <a:t>Mukor</a:t>
            </a:r>
            <a:r>
              <a:rPr lang="tr-TR" dirty="0" smtClean="0"/>
              <a:t> tanısında  kullanılmamaktadır. </a:t>
            </a:r>
            <a:r>
              <a:rPr lang="tr-TR" dirty="0" err="1" smtClean="0"/>
              <a:t>Mukormikoz</a:t>
            </a:r>
            <a:r>
              <a:rPr lang="tr-TR" dirty="0" smtClean="0"/>
              <a:t> </a:t>
            </a:r>
            <a:r>
              <a:rPr lang="tr-TR" dirty="0"/>
              <a:t>ajanları bu hücre duvarı bileşenlerini </a:t>
            </a:r>
            <a:r>
              <a:rPr lang="tr-TR" dirty="0" smtClean="0"/>
              <a:t>paylaşmamaktadır.</a:t>
            </a:r>
            <a:r>
              <a:rPr lang="tr-TR" dirty="0"/>
              <a:t> </a:t>
            </a:r>
            <a:endParaRPr lang="tr-TR" dirty="0" smtClean="0"/>
          </a:p>
          <a:p>
            <a:r>
              <a:rPr lang="tr-TR" dirty="0" err="1"/>
              <a:t>Fungal</a:t>
            </a:r>
            <a:r>
              <a:rPr lang="tr-TR" dirty="0"/>
              <a:t> elementler gösteren histolojik örnekler üzerinde gerçekleştirilen </a:t>
            </a:r>
            <a:r>
              <a:rPr lang="tr-TR" dirty="0" err="1"/>
              <a:t>polimeraz</a:t>
            </a:r>
            <a:r>
              <a:rPr lang="tr-TR" dirty="0"/>
              <a:t> zincir reaksiyonu (PCR) tabanlı teknikler </a:t>
            </a:r>
            <a:r>
              <a:rPr lang="tr-TR" dirty="0" err="1"/>
              <a:t>mukormikozis</a:t>
            </a:r>
            <a:r>
              <a:rPr lang="tr-TR" dirty="0"/>
              <a:t> tanısını </a:t>
            </a:r>
            <a:r>
              <a:rPr lang="tr-TR" dirty="0" smtClean="0"/>
              <a:t>doğrulayabilir</a:t>
            </a:r>
            <a:r>
              <a:rPr lang="tr-TR" dirty="0"/>
              <a:t>*. Pozitif bir test </a:t>
            </a:r>
            <a:r>
              <a:rPr lang="tr-TR" dirty="0" err="1"/>
              <a:t>antifungal</a:t>
            </a:r>
            <a:r>
              <a:rPr lang="tr-TR" dirty="0"/>
              <a:t> seçimini etkileyebilir ancak negatif bir test </a:t>
            </a:r>
            <a:r>
              <a:rPr lang="tr-TR" dirty="0" err="1"/>
              <a:t>mukormikozisi</a:t>
            </a:r>
            <a:r>
              <a:rPr lang="tr-TR" dirty="0"/>
              <a:t> ekarte edemez</a:t>
            </a:r>
            <a:r>
              <a:rPr lang="tr-TR" dirty="0" smtClean="0"/>
              <a:t>.</a:t>
            </a:r>
          </a:p>
          <a:p>
            <a:r>
              <a:rPr lang="tr-TR" dirty="0" smtClean="0"/>
              <a:t>MALDI-TOF-MS testi de kullanılabilir.</a:t>
            </a: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16000" y="5667022"/>
            <a:ext cx="9482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i="1" dirty="0"/>
              <a:t>*</a:t>
            </a:r>
            <a:r>
              <a:rPr lang="tr-TR" sz="1200" i="1" dirty="0" err="1"/>
              <a:t>Hammond</a:t>
            </a:r>
            <a:r>
              <a:rPr lang="tr-TR" sz="1200" i="1" dirty="0"/>
              <a:t> SP, </a:t>
            </a:r>
            <a:r>
              <a:rPr lang="tr-TR" sz="1200" i="1" dirty="0" err="1"/>
              <a:t>Bialek</a:t>
            </a:r>
            <a:r>
              <a:rPr lang="tr-TR" sz="1200" i="1" dirty="0"/>
              <a:t> R, </a:t>
            </a:r>
            <a:r>
              <a:rPr lang="tr-TR" sz="1200" i="1" dirty="0" err="1"/>
              <a:t>Milner</a:t>
            </a:r>
            <a:r>
              <a:rPr lang="tr-TR" sz="1200" i="1" dirty="0"/>
              <a:t> DA, et al. </a:t>
            </a:r>
            <a:r>
              <a:rPr lang="tr-TR" sz="1200" i="1" dirty="0" err="1"/>
              <a:t>Molecular</a:t>
            </a:r>
            <a:r>
              <a:rPr lang="tr-TR" sz="1200" i="1" dirty="0"/>
              <a:t> </a:t>
            </a:r>
            <a:r>
              <a:rPr lang="tr-TR" sz="1200" i="1" dirty="0" err="1"/>
              <a:t>methods</a:t>
            </a:r>
            <a:r>
              <a:rPr lang="tr-TR" sz="1200" i="1" dirty="0"/>
              <a:t> </a:t>
            </a:r>
            <a:r>
              <a:rPr lang="tr-TR" sz="1200" i="1" dirty="0" err="1"/>
              <a:t>to</a:t>
            </a:r>
            <a:r>
              <a:rPr lang="tr-TR" sz="1200" i="1" dirty="0"/>
              <a:t> </a:t>
            </a:r>
            <a:r>
              <a:rPr lang="tr-TR" sz="1200" i="1" dirty="0" err="1"/>
              <a:t>improve</a:t>
            </a:r>
            <a:r>
              <a:rPr lang="tr-TR" sz="1200" i="1" dirty="0"/>
              <a:t> </a:t>
            </a:r>
            <a:r>
              <a:rPr lang="tr-TR" sz="1200" i="1" dirty="0" err="1"/>
              <a:t>diagnosis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identification</a:t>
            </a:r>
            <a:r>
              <a:rPr lang="tr-TR" sz="1200" i="1" dirty="0"/>
              <a:t> of </a:t>
            </a:r>
            <a:r>
              <a:rPr lang="tr-TR" sz="1200" i="1" dirty="0" err="1"/>
              <a:t>mucormycosis</a:t>
            </a:r>
            <a:r>
              <a:rPr lang="tr-TR" sz="1200" i="1" dirty="0"/>
              <a:t>. J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Microbiol</a:t>
            </a:r>
            <a:r>
              <a:rPr lang="tr-TR" sz="1200" i="1" dirty="0"/>
              <a:t> 2011; 49:2151.</a:t>
            </a:r>
          </a:p>
        </p:txBody>
      </p:sp>
    </p:spTree>
    <p:extLst>
      <p:ext uri="{BB962C8B-B14F-4D97-AF65-F5344CB8AC3E}">
        <p14:creationId xmlns:p14="http://schemas.microsoft.com/office/powerpoint/2010/main" val="63619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80064"/>
          </a:xfrm>
        </p:spPr>
        <p:txBody>
          <a:bodyPr>
            <a:normAutofit/>
          </a:bodyPr>
          <a:lstStyle/>
          <a:p>
            <a:r>
              <a:rPr lang="tr-TR" b="1" dirty="0" err="1"/>
              <a:t>Rino-orbital-serebral</a:t>
            </a:r>
            <a:r>
              <a:rPr lang="tr-TR" b="1" dirty="0"/>
              <a:t> enfeksiyon: </a:t>
            </a:r>
            <a:r>
              <a:rPr lang="tr-TR" dirty="0"/>
              <a:t>Sinüsler; endoskopik olarak değerlendirmelidir. </a:t>
            </a:r>
          </a:p>
          <a:p>
            <a:r>
              <a:rPr lang="tr-TR" dirty="0" smtClean="0"/>
              <a:t>Daha sonra, </a:t>
            </a:r>
            <a:r>
              <a:rPr lang="tr-TR" dirty="0"/>
              <a:t>sinüs </a:t>
            </a:r>
            <a:r>
              <a:rPr lang="tr-TR" dirty="0" smtClean="0"/>
              <a:t>tutulumu, göz </a:t>
            </a:r>
            <a:r>
              <a:rPr lang="tr-TR" dirty="0"/>
              <a:t>ve beyin gibi </a:t>
            </a:r>
            <a:r>
              <a:rPr lang="tr-TR" dirty="0" smtClean="0"/>
              <a:t>komşu </a:t>
            </a:r>
            <a:r>
              <a:rPr lang="tr-TR" dirty="0"/>
              <a:t>yapıları değerlendirmek için görüntüleme </a:t>
            </a:r>
            <a:r>
              <a:rPr lang="tr-TR" dirty="0" smtClean="0"/>
              <a:t>yapılmalıdır*. </a:t>
            </a:r>
            <a:r>
              <a:rPr lang="tr-TR" dirty="0"/>
              <a:t>Genellikle ilk görüntüleme çalışması olarak bilgisayarlı tomografi (BT) taraması </a:t>
            </a:r>
            <a:r>
              <a:rPr lang="tr-TR" dirty="0" smtClean="0"/>
              <a:t>önerilir.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023055" y="6005689"/>
            <a:ext cx="10145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r-TR" sz="1200" i="1" dirty="0"/>
              <a:t>*Saltoğlu N, Taşova Y, </a:t>
            </a:r>
            <a:r>
              <a:rPr lang="tr-TR" sz="1200" i="1" dirty="0" err="1"/>
              <a:t>Zorludemir</a:t>
            </a:r>
            <a:r>
              <a:rPr lang="tr-TR" sz="1200" i="1" dirty="0"/>
              <a:t> S, Dündar IH. </a:t>
            </a:r>
            <a:r>
              <a:rPr lang="tr-TR" sz="1200" i="1" dirty="0" err="1"/>
              <a:t>Rhinocerebral</a:t>
            </a:r>
            <a:r>
              <a:rPr lang="tr-TR" sz="1200" i="1" dirty="0"/>
              <a:t> </a:t>
            </a:r>
            <a:r>
              <a:rPr lang="tr-TR" sz="1200" i="1" dirty="0" err="1"/>
              <a:t>zygomycosis</a:t>
            </a:r>
            <a:r>
              <a:rPr lang="tr-TR" sz="1200" i="1" dirty="0"/>
              <a:t> </a:t>
            </a:r>
            <a:r>
              <a:rPr lang="tr-TR" sz="1200" i="1" dirty="0" err="1"/>
              <a:t>treated</a:t>
            </a:r>
            <a:r>
              <a:rPr lang="tr-TR" sz="1200" i="1" dirty="0"/>
              <a:t> </a:t>
            </a:r>
            <a:r>
              <a:rPr lang="tr-TR" sz="1200" i="1" dirty="0" err="1"/>
              <a:t>with</a:t>
            </a:r>
            <a:r>
              <a:rPr lang="tr-TR" sz="1200" i="1" dirty="0"/>
              <a:t> </a:t>
            </a:r>
            <a:r>
              <a:rPr lang="tr-TR" sz="1200" i="1" dirty="0" err="1"/>
              <a:t>liposomal</a:t>
            </a:r>
            <a:r>
              <a:rPr lang="tr-TR" sz="1200" i="1" dirty="0"/>
              <a:t> </a:t>
            </a:r>
            <a:r>
              <a:rPr lang="tr-TR" sz="1200" i="1" dirty="0" err="1"/>
              <a:t>amphotericin</a:t>
            </a:r>
            <a:r>
              <a:rPr lang="tr-TR" sz="1200" i="1" dirty="0"/>
              <a:t> B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surgery</a:t>
            </a:r>
            <a:r>
              <a:rPr lang="tr-TR" sz="1200" i="1" dirty="0"/>
              <a:t>. </a:t>
            </a:r>
            <a:r>
              <a:rPr lang="tr-TR" sz="1200" i="1" dirty="0" err="1"/>
              <a:t>Mycoses</a:t>
            </a:r>
            <a:r>
              <a:rPr lang="tr-TR" sz="1200" i="1" dirty="0"/>
              <a:t> 1998; 41:45.</a:t>
            </a:r>
          </a:p>
          <a:p>
            <a:pPr>
              <a:defRPr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72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Pulmoner</a:t>
            </a:r>
            <a:r>
              <a:rPr lang="tr-TR" b="1" dirty="0"/>
              <a:t> enfeksiyon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mukormikozis</a:t>
            </a:r>
            <a:r>
              <a:rPr lang="tr-TR" dirty="0"/>
              <a:t> tanısı zordur çünkü sunumu diğer </a:t>
            </a:r>
            <a:r>
              <a:rPr lang="tr-TR" dirty="0" err="1"/>
              <a:t>anjiyoinvaziv</a:t>
            </a:r>
            <a:r>
              <a:rPr lang="tr-TR" dirty="0"/>
              <a:t> küflere bağlı </a:t>
            </a:r>
            <a:r>
              <a:rPr lang="tr-TR" dirty="0" err="1"/>
              <a:t>pnömoniden</a:t>
            </a:r>
            <a:r>
              <a:rPr lang="tr-TR" dirty="0"/>
              <a:t> farklı değildir. Uyumlu klinik </a:t>
            </a:r>
            <a:r>
              <a:rPr lang="tr-TR" dirty="0" smtClean="0"/>
              <a:t>bulguları </a:t>
            </a:r>
            <a:r>
              <a:rPr lang="tr-TR" dirty="0"/>
              <a:t>olan yüksek riskli bir hastada solunum kültürlerinden </a:t>
            </a:r>
            <a:r>
              <a:rPr lang="tr-TR" dirty="0" err="1"/>
              <a:t>mukormikozis</a:t>
            </a:r>
            <a:r>
              <a:rPr lang="tr-TR" dirty="0"/>
              <a:t> etkeninin izole edilmesi ampirik tedaviye başlamanın bir göstergesidir. Kesin tanı koymak zor olabilir çünkü organizmanın dokuda gösterilmesini gerektirir</a:t>
            </a:r>
            <a:r>
              <a:rPr lang="tr-TR" dirty="0" smtClean="0"/>
              <a:t>.</a:t>
            </a:r>
          </a:p>
          <a:p>
            <a:r>
              <a:rPr lang="tr-TR" dirty="0"/>
              <a:t>Bu vakalarda doku elde etmek zor </a:t>
            </a:r>
            <a:r>
              <a:rPr lang="tr-TR" dirty="0" smtClean="0"/>
              <a:t>olacağından, </a:t>
            </a:r>
            <a:r>
              <a:rPr lang="tr-TR" dirty="0"/>
              <a:t>tanıyı desteklemek için genellikle radyografik kanıtlara </a:t>
            </a:r>
            <a:r>
              <a:rPr lang="tr-TR" dirty="0" smtClean="0"/>
              <a:t>güvenilir.</a:t>
            </a:r>
          </a:p>
          <a:p>
            <a:r>
              <a:rPr lang="tr-TR" dirty="0" smtClean="0"/>
              <a:t>En </a:t>
            </a:r>
            <a:r>
              <a:rPr lang="tr-TR" dirty="0"/>
              <a:t>yaygın anormallikler </a:t>
            </a:r>
            <a:r>
              <a:rPr lang="tr-TR" dirty="0" err="1"/>
              <a:t>fokal</a:t>
            </a:r>
            <a:r>
              <a:rPr lang="tr-TR" dirty="0"/>
              <a:t> konsolidasyon, kitleler, </a:t>
            </a:r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/>
              <a:t>efüzyonlar</a:t>
            </a:r>
            <a:r>
              <a:rPr lang="tr-TR" dirty="0"/>
              <a:t> veya çoklu nodüllerdir*. </a:t>
            </a:r>
            <a:r>
              <a:rPr lang="tr-TR" b="1" dirty="0" err="1"/>
              <a:t>Plevral</a:t>
            </a:r>
            <a:r>
              <a:rPr lang="tr-TR" b="1" dirty="0"/>
              <a:t> </a:t>
            </a:r>
            <a:r>
              <a:rPr lang="tr-TR" b="1" dirty="0" err="1"/>
              <a:t>efüzyonun</a:t>
            </a:r>
            <a:r>
              <a:rPr lang="tr-TR" b="1" dirty="0"/>
              <a:t> veya 10'dan fazla nodülün varlığı, </a:t>
            </a:r>
            <a:r>
              <a:rPr lang="tr-TR" b="1" dirty="0" err="1"/>
              <a:t>mukormikozu</a:t>
            </a:r>
            <a:r>
              <a:rPr lang="tr-TR" b="1" dirty="0"/>
              <a:t> bağımsız olarak tahmin edebilir ve </a:t>
            </a:r>
            <a:r>
              <a:rPr lang="tr-TR" b="1" dirty="0" err="1" smtClean="0"/>
              <a:t>aspergillozdan</a:t>
            </a:r>
            <a:r>
              <a:rPr lang="tr-TR" b="1" dirty="0" smtClean="0"/>
              <a:t> </a:t>
            </a:r>
            <a:r>
              <a:rPr lang="tr-TR" b="1" dirty="0"/>
              <a:t>ayırt etmeye yardımcı olabilir.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1038578" y="6062133"/>
            <a:ext cx="10315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tr-TR" sz="1200" i="1" dirty="0" err="1"/>
              <a:t>Chamilos</a:t>
            </a:r>
            <a:r>
              <a:rPr lang="tr-TR" sz="1200" i="1" dirty="0"/>
              <a:t> G, </a:t>
            </a:r>
            <a:r>
              <a:rPr lang="tr-TR" sz="1200" i="1" dirty="0" err="1"/>
              <a:t>Marom</a:t>
            </a:r>
            <a:r>
              <a:rPr lang="tr-TR" sz="1200" i="1" dirty="0"/>
              <a:t> EM, </a:t>
            </a:r>
            <a:r>
              <a:rPr lang="tr-TR" sz="1200" i="1" dirty="0" err="1"/>
              <a:t>Lewis</a:t>
            </a:r>
            <a:r>
              <a:rPr lang="tr-TR" sz="1200" i="1" dirty="0"/>
              <a:t> RE, et al. </a:t>
            </a:r>
            <a:r>
              <a:rPr lang="tr-TR" sz="1200" i="1" dirty="0" err="1"/>
              <a:t>Predictors</a:t>
            </a:r>
            <a:r>
              <a:rPr lang="tr-TR" sz="1200" i="1" dirty="0"/>
              <a:t> of </a:t>
            </a:r>
            <a:r>
              <a:rPr lang="tr-TR" sz="1200" i="1" dirty="0" err="1"/>
              <a:t>pulmonary</a:t>
            </a:r>
            <a:r>
              <a:rPr lang="tr-TR" sz="1200" i="1" dirty="0"/>
              <a:t> </a:t>
            </a:r>
            <a:r>
              <a:rPr lang="tr-TR" sz="1200" i="1" dirty="0" err="1"/>
              <a:t>zygomycosis</a:t>
            </a:r>
            <a:r>
              <a:rPr lang="tr-TR" sz="1200" i="1" dirty="0"/>
              <a:t> </a:t>
            </a:r>
            <a:r>
              <a:rPr lang="tr-TR" sz="1200" i="1" dirty="0" err="1"/>
              <a:t>versus</a:t>
            </a:r>
            <a:r>
              <a:rPr lang="tr-TR" sz="1200" i="1" dirty="0"/>
              <a:t> </a:t>
            </a:r>
            <a:r>
              <a:rPr lang="tr-TR" sz="1200" i="1" dirty="0" err="1"/>
              <a:t>invasive</a:t>
            </a:r>
            <a:r>
              <a:rPr lang="tr-TR" sz="1200" i="1" dirty="0"/>
              <a:t> </a:t>
            </a:r>
            <a:r>
              <a:rPr lang="tr-TR" sz="1200" i="1" dirty="0" err="1"/>
              <a:t>pulmonary</a:t>
            </a:r>
            <a:r>
              <a:rPr lang="tr-TR" sz="1200" i="1" dirty="0"/>
              <a:t> </a:t>
            </a:r>
            <a:r>
              <a:rPr lang="tr-TR" sz="1200" i="1" dirty="0" err="1"/>
              <a:t>aspergillosis</a:t>
            </a:r>
            <a:r>
              <a:rPr lang="tr-TR" sz="1200" i="1" dirty="0"/>
              <a:t> in </a:t>
            </a:r>
            <a:r>
              <a:rPr lang="tr-TR" sz="1200" i="1" dirty="0" err="1"/>
              <a:t>patients</a:t>
            </a:r>
            <a:r>
              <a:rPr lang="tr-TR" sz="1200" i="1" dirty="0"/>
              <a:t> </a:t>
            </a:r>
            <a:r>
              <a:rPr lang="tr-TR" sz="1200" i="1" dirty="0" err="1"/>
              <a:t>with</a:t>
            </a:r>
            <a:r>
              <a:rPr lang="tr-TR" sz="1200" i="1" dirty="0"/>
              <a:t> </a:t>
            </a:r>
            <a:r>
              <a:rPr lang="tr-TR" sz="1200" i="1" dirty="0" err="1"/>
              <a:t>cancer</a:t>
            </a:r>
            <a:r>
              <a:rPr lang="tr-TR" sz="1200" i="1" dirty="0"/>
              <a:t>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2005; 41:60.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35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953"/>
          </a:xfrm>
        </p:spPr>
        <p:txBody>
          <a:bodyPr>
            <a:normAutofit/>
          </a:bodyPr>
          <a:lstStyle/>
          <a:p>
            <a:r>
              <a:rPr lang="tr-TR" dirty="0" smtClean="0"/>
              <a:t>Halo </a:t>
            </a:r>
            <a:r>
              <a:rPr lang="tr-TR" dirty="0"/>
              <a:t>işareti (nodülün etrafındaki buzlu cam görünümü) </a:t>
            </a:r>
            <a:r>
              <a:rPr lang="tr-TR" dirty="0" err="1" smtClean="0"/>
              <a:t>anjiyoinvaziv</a:t>
            </a:r>
            <a:r>
              <a:rPr lang="tr-TR" dirty="0" smtClean="0"/>
              <a:t> </a:t>
            </a:r>
            <a:r>
              <a:rPr lang="tr-TR" dirty="0"/>
              <a:t>mantarların varlığını kuvvetle düşündürür.</a:t>
            </a:r>
          </a:p>
          <a:p>
            <a:r>
              <a:rPr lang="tr-TR" dirty="0" smtClean="0"/>
              <a:t>Ters </a:t>
            </a:r>
            <a:r>
              <a:rPr lang="tr-TR" dirty="0" err="1"/>
              <a:t>halo</a:t>
            </a:r>
            <a:r>
              <a:rPr lang="tr-TR" dirty="0"/>
              <a:t> belirtileri (bir konsolidasyon halkasıyla çevrili buzlu cam zayıflamasının odak alanları) </a:t>
            </a:r>
            <a:r>
              <a:rPr lang="tr-TR" dirty="0" smtClean="0"/>
              <a:t>ise daha </a:t>
            </a:r>
            <a:r>
              <a:rPr lang="tr-TR" dirty="0"/>
              <a:t>yaygın olarak </a:t>
            </a:r>
            <a:r>
              <a:rPr lang="tr-TR" dirty="0" err="1"/>
              <a:t>mukormikozda</a:t>
            </a:r>
            <a:r>
              <a:rPr lang="tr-TR" dirty="0"/>
              <a:t> </a:t>
            </a:r>
            <a:r>
              <a:rPr lang="tr-TR" dirty="0" smtClean="0"/>
              <a:t>görülebilir. </a:t>
            </a:r>
          </a:p>
          <a:p>
            <a:r>
              <a:rPr lang="tr-TR" dirty="0" smtClean="0"/>
              <a:t>Hava </a:t>
            </a:r>
            <a:r>
              <a:rPr lang="tr-TR" dirty="0"/>
              <a:t>hilali belirtileri olan veya olmayan </a:t>
            </a:r>
            <a:r>
              <a:rPr lang="tr-TR" dirty="0" err="1" smtClean="0"/>
              <a:t>kaviter</a:t>
            </a:r>
            <a:r>
              <a:rPr lang="tr-TR" dirty="0" smtClean="0"/>
              <a:t> lezyonlar nadirdir.</a:t>
            </a:r>
          </a:p>
          <a:p>
            <a:r>
              <a:rPr lang="tr-TR" dirty="0"/>
              <a:t>Balgam veya </a:t>
            </a:r>
            <a:r>
              <a:rPr lang="tr-TR" dirty="0" err="1"/>
              <a:t>bronkoalveolar</a:t>
            </a:r>
            <a:r>
              <a:rPr lang="tr-TR" dirty="0"/>
              <a:t> lavaj (BAL) örnekleri, genellikle </a:t>
            </a:r>
            <a:r>
              <a:rPr lang="tr-TR" dirty="0" err="1"/>
              <a:t>mukormikozun</a:t>
            </a:r>
            <a:r>
              <a:rPr lang="tr-TR" dirty="0"/>
              <a:t> ilk göstergesi olan karakteristik geniş </a:t>
            </a:r>
            <a:r>
              <a:rPr lang="tr-TR" dirty="0" err="1"/>
              <a:t>septasız</a:t>
            </a:r>
            <a:r>
              <a:rPr lang="tr-TR" dirty="0"/>
              <a:t> </a:t>
            </a:r>
            <a:r>
              <a:rPr lang="tr-TR" dirty="0" err="1"/>
              <a:t>hifleri</a:t>
            </a:r>
            <a:r>
              <a:rPr lang="tr-TR" dirty="0"/>
              <a:t> gösterebilir ancak bir vaka serisinde, balgam veya BAL örneklerinin yalnızca %25'i </a:t>
            </a:r>
            <a:r>
              <a:rPr lang="tr-TR" dirty="0" err="1"/>
              <a:t>premortem</a:t>
            </a:r>
            <a:r>
              <a:rPr lang="tr-TR" dirty="0"/>
              <a:t> pozitifti.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93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Hiperglisemi</a:t>
            </a:r>
            <a:r>
              <a:rPr lang="tr-TR" dirty="0"/>
              <a:t>,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asidoz</a:t>
            </a:r>
            <a:r>
              <a:rPr lang="tr-TR" dirty="0"/>
              <a:t>, </a:t>
            </a:r>
            <a:r>
              <a:rPr lang="tr-TR" dirty="0" err="1"/>
              <a:t>deferoksamin</a:t>
            </a:r>
            <a:r>
              <a:rPr lang="tr-TR" dirty="0"/>
              <a:t> uygulaması, </a:t>
            </a:r>
            <a:r>
              <a:rPr lang="tr-TR" dirty="0" err="1"/>
              <a:t>immünosüpresif</a:t>
            </a:r>
            <a:r>
              <a:rPr lang="tr-TR" dirty="0"/>
              <a:t> ilaçlar ve </a:t>
            </a:r>
            <a:r>
              <a:rPr lang="tr-TR" dirty="0" err="1"/>
              <a:t>nötropeni</a:t>
            </a:r>
            <a:r>
              <a:rPr lang="tr-TR" dirty="0"/>
              <a:t> gibi enfeksiyona yatkınlık oluşturan faktörlerin ortadan kaldırılması da kritik öneme sahiptir. </a:t>
            </a:r>
            <a:endParaRPr lang="tr-TR" dirty="0" smtClean="0"/>
          </a:p>
          <a:p>
            <a:r>
              <a:rPr lang="tr-TR" dirty="0" smtClean="0"/>
              <a:t>Kesin </a:t>
            </a:r>
            <a:r>
              <a:rPr lang="tr-TR" dirty="0"/>
              <a:t>tanı koymadaki zorluklar nedeniyle, birçok hasta enfeksiyon için risk faktörleri </a:t>
            </a:r>
            <a:r>
              <a:rPr lang="tr-TR" dirty="0" smtClean="0"/>
              <a:t>ve uyumlu </a:t>
            </a:r>
            <a:r>
              <a:rPr lang="tr-TR" dirty="0"/>
              <a:t>klinik </a:t>
            </a:r>
            <a:r>
              <a:rPr lang="tr-TR" dirty="0" smtClean="0"/>
              <a:t>belirtiler </a:t>
            </a:r>
            <a:r>
              <a:rPr lang="tr-TR" dirty="0" err="1" smtClean="0"/>
              <a:t>varlığığnda</a:t>
            </a:r>
            <a:r>
              <a:rPr lang="tr-TR" dirty="0" smtClean="0"/>
              <a:t> </a:t>
            </a:r>
            <a:r>
              <a:rPr lang="tr-TR" dirty="0" err="1" smtClean="0"/>
              <a:t>mukormikozis</a:t>
            </a:r>
            <a:r>
              <a:rPr lang="tr-TR" dirty="0" smtClean="0"/>
              <a:t> </a:t>
            </a:r>
            <a:r>
              <a:rPr lang="tr-TR" dirty="0"/>
              <a:t>için ampirik olarak tedavi edilecektir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4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Rino-orbital-serebral</a:t>
            </a:r>
            <a:r>
              <a:rPr lang="tr-TR" dirty="0"/>
              <a:t> enfeksiyonu olan 208 hastada yapılan bir </a:t>
            </a:r>
            <a:r>
              <a:rPr lang="tr-TR" dirty="0" smtClean="0"/>
              <a:t>inceleme*, </a:t>
            </a:r>
            <a:r>
              <a:rPr lang="tr-TR" b="1" dirty="0"/>
              <a:t>ölümle ilişkili en önemli faktörlerin gecikmiş tanı</a:t>
            </a:r>
            <a:r>
              <a:rPr lang="tr-TR" dirty="0"/>
              <a:t>, </a:t>
            </a:r>
            <a:r>
              <a:rPr lang="tr-TR" dirty="0" err="1"/>
              <a:t>hemiparezi</a:t>
            </a:r>
            <a:r>
              <a:rPr lang="tr-TR" dirty="0"/>
              <a:t>/</a:t>
            </a:r>
            <a:r>
              <a:rPr lang="tr-TR" dirty="0" err="1"/>
              <a:t>hemipleji</a:t>
            </a:r>
            <a:r>
              <a:rPr lang="tr-TR" dirty="0"/>
              <a:t> varlığı, </a:t>
            </a:r>
            <a:r>
              <a:rPr lang="tr-TR" dirty="0" err="1"/>
              <a:t>bilateral</a:t>
            </a:r>
            <a:r>
              <a:rPr lang="tr-TR" dirty="0"/>
              <a:t> sinüs tutulumu, lösemi, böbrek hastalığı ve </a:t>
            </a:r>
            <a:r>
              <a:rPr lang="tr-TR" dirty="0" err="1"/>
              <a:t>deferoksamin</a:t>
            </a:r>
            <a:r>
              <a:rPr lang="tr-TR" dirty="0"/>
              <a:t> tedavisi olduğunu </a:t>
            </a:r>
            <a:r>
              <a:rPr lang="tr-TR" dirty="0" smtClean="0"/>
              <a:t>göstermiştir.</a:t>
            </a:r>
          </a:p>
          <a:p>
            <a:r>
              <a:rPr lang="tr-TR" dirty="0" err="1" smtClean="0"/>
              <a:t>Rino-orbital-serebral</a:t>
            </a:r>
            <a:r>
              <a:rPr lang="tr-TR" dirty="0" smtClean="0"/>
              <a:t> </a:t>
            </a:r>
            <a:r>
              <a:rPr lang="tr-TR" dirty="0" err="1"/>
              <a:t>mukormikozdan</a:t>
            </a:r>
            <a:r>
              <a:rPr lang="tr-TR" dirty="0"/>
              <a:t> kaynaklanan genel ölüm oranı %25 ila %62 arasında değişmektedir ve en iyi </a:t>
            </a:r>
            <a:r>
              <a:rPr lang="tr-TR" dirty="0" err="1"/>
              <a:t>prognoz</a:t>
            </a:r>
            <a:r>
              <a:rPr lang="tr-TR" dirty="0"/>
              <a:t>, enfeksiyonun sinüslerle sınırlı olduğu hastalarda </a:t>
            </a:r>
            <a:r>
              <a:rPr lang="tr-TR" dirty="0" smtClean="0"/>
              <a:t>görülmektedir.</a:t>
            </a:r>
            <a:endParaRPr lang="tr-TR" dirty="0" smtClean="0"/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mukormikozlu</a:t>
            </a:r>
            <a:r>
              <a:rPr lang="tr-TR" dirty="0"/>
              <a:t> hastalarda sonuç, </a:t>
            </a:r>
            <a:r>
              <a:rPr lang="tr-TR" dirty="0" err="1"/>
              <a:t>rino-orbital-serebral</a:t>
            </a:r>
            <a:r>
              <a:rPr lang="tr-TR" dirty="0"/>
              <a:t> tutulumu olan hastalara göre daha kötüdür ve ölüm oranları %87 kadar </a:t>
            </a:r>
            <a:r>
              <a:rPr lang="tr-TR" dirty="0" smtClean="0"/>
              <a:t>yüksektir**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38200" y="5934670"/>
            <a:ext cx="1010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/>
              <a:t>*</a:t>
            </a:r>
            <a:r>
              <a:rPr lang="tr-TR" sz="1200" i="1" dirty="0" err="1"/>
              <a:t>Yohai</a:t>
            </a:r>
            <a:r>
              <a:rPr lang="tr-TR" sz="1200" i="1" dirty="0"/>
              <a:t> RA, </a:t>
            </a:r>
            <a:r>
              <a:rPr lang="tr-TR" sz="1200" i="1" dirty="0" err="1"/>
              <a:t>Bullock</a:t>
            </a:r>
            <a:r>
              <a:rPr lang="tr-TR" sz="1200" i="1" dirty="0"/>
              <a:t> JD, Aziz AA, </a:t>
            </a:r>
            <a:r>
              <a:rPr lang="tr-TR" sz="1200" i="1" dirty="0" err="1"/>
              <a:t>Markert</a:t>
            </a:r>
            <a:r>
              <a:rPr lang="tr-TR" sz="1200" i="1" dirty="0"/>
              <a:t> RJ. </a:t>
            </a:r>
            <a:r>
              <a:rPr lang="tr-TR" sz="1200" i="1" dirty="0" err="1"/>
              <a:t>Survival</a:t>
            </a:r>
            <a:r>
              <a:rPr lang="tr-TR" sz="1200" i="1" dirty="0"/>
              <a:t> </a:t>
            </a:r>
            <a:r>
              <a:rPr lang="tr-TR" sz="1200" i="1" dirty="0" err="1"/>
              <a:t>factors</a:t>
            </a:r>
            <a:r>
              <a:rPr lang="tr-TR" sz="1200" i="1" dirty="0"/>
              <a:t> in </a:t>
            </a:r>
            <a:r>
              <a:rPr lang="tr-TR" sz="1200" i="1" dirty="0" err="1"/>
              <a:t>rhino-orbital-cerebral</a:t>
            </a:r>
            <a:r>
              <a:rPr lang="tr-TR" sz="1200" i="1" dirty="0"/>
              <a:t> </a:t>
            </a:r>
            <a:r>
              <a:rPr lang="tr-TR" sz="1200" i="1" dirty="0" err="1"/>
              <a:t>mucormycosis</a:t>
            </a:r>
            <a:r>
              <a:rPr lang="tr-TR" sz="1200" i="1" dirty="0"/>
              <a:t>. </a:t>
            </a:r>
            <a:r>
              <a:rPr lang="tr-TR" sz="1200" i="1" dirty="0" err="1"/>
              <a:t>Surv</a:t>
            </a:r>
            <a:r>
              <a:rPr lang="tr-TR" sz="1200" i="1" dirty="0"/>
              <a:t> </a:t>
            </a:r>
            <a:r>
              <a:rPr lang="tr-TR" sz="1200" i="1" dirty="0" err="1"/>
              <a:t>Ophthalmol</a:t>
            </a:r>
            <a:r>
              <a:rPr lang="tr-TR" sz="1200" i="1" dirty="0"/>
              <a:t> 1994; 39:3.</a:t>
            </a:r>
          </a:p>
          <a:p>
            <a:pPr>
              <a:defRPr/>
            </a:pPr>
            <a:r>
              <a:rPr lang="tr-TR" sz="1200" i="1" dirty="0"/>
              <a:t>**</a:t>
            </a:r>
            <a:r>
              <a:rPr lang="tr-TR" sz="1200" i="1" dirty="0" err="1"/>
              <a:t>Almyroudis</a:t>
            </a:r>
            <a:r>
              <a:rPr lang="tr-TR" sz="1200" i="1" dirty="0"/>
              <a:t> NG, </a:t>
            </a:r>
            <a:r>
              <a:rPr lang="tr-TR" sz="1200" i="1" dirty="0" err="1"/>
              <a:t>Sutton</a:t>
            </a:r>
            <a:r>
              <a:rPr lang="tr-TR" sz="1200" i="1" dirty="0"/>
              <a:t> DA, </a:t>
            </a:r>
            <a:r>
              <a:rPr lang="tr-TR" sz="1200" i="1" dirty="0" err="1"/>
              <a:t>Linden</a:t>
            </a:r>
            <a:r>
              <a:rPr lang="tr-TR" sz="1200" i="1" dirty="0"/>
              <a:t> P, et al. </a:t>
            </a:r>
            <a:r>
              <a:rPr lang="tr-TR" sz="1200" i="1" dirty="0" err="1"/>
              <a:t>Zygomycosis</a:t>
            </a:r>
            <a:r>
              <a:rPr lang="tr-TR" sz="1200" i="1" dirty="0"/>
              <a:t> in </a:t>
            </a:r>
            <a:r>
              <a:rPr lang="tr-TR" sz="1200" i="1" dirty="0" err="1"/>
              <a:t>solid</a:t>
            </a:r>
            <a:r>
              <a:rPr lang="tr-TR" sz="1200" i="1" dirty="0"/>
              <a:t> organ </a:t>
            </a:r>
            <a:r>
              <a:rPr lang="tr-TR" sz="1200" i="1" dirty="0" err="1"/>
              <a:t>transplant</a:t>
            </a:r>
            <a:r>
              <a:rPr lang="tr-TR" sz="1200" i="1" dirty="0"/>
              <a:t> </a:t>
            </a:r>
            <a:r>
              <a:rPr lang="tr-TR" sz="1200" i="1" dirty="0" err="1"/>
              <a:t>recipients</a:t>
            </a:r>
            <a:r>
              <a:rPr lang="tr-TR" sz="1200" i="1" dirty="0"/>
              <a:t> in a </a:t>
            </a:r>
            <a:r>
              <a:rPr lang="tr-TR" sz="1200" i="1" dirty="0" err="1"/>
              <a:t>tertiary</a:t>
            </a:r>
            <a:r>
              <a:rPr lang="tr-TR" sz="1200" i="1" dirty="0"/>
              <a:t> </a:t>
            </a:r>
            <a:r>
              <a:rPr lang="tr-TR" sz="1200" i="1" dirty="0" err="1"/>
              <a:t>transplant</a:t>
            </a:r>
            <a:r>
              <a:rPr lang="tr-TR" sz="1200" i="1" dirty="0"/>
              <a:t> </a:t>
            </a:r>
            <a:r>
              <a:rPr lang="tr-TR" sz="1200" i="1" dirty="0" err="1"/>
              <a:t>center</a:t>
            </a:r>
            <a:r>
              <a:rPr lang="tr-TR" sz="1200" i="1" dirty="0"/>
              <a:t> </a:t>
            </a:r>
            <a:r>
              <a:rPr lang="tr-TR" sz="1200" i="1" dirty="0" err="1"/>
              <a:t>and</a:t>
            </a:r>
            <a:r>
              <a:rPr lang="tr-TR" sz="1200" i="1" dirty="0"/>
              <a:t> </a:t>
            </a:r>
            <a:r>
              <a:rPr lang="tr-TR" sz="1200" i="1" dirty="0" err="1"/>
              <a:t>review</a:t>
            </a:r>
            <a:r>
              <a:rPr lang="tr-TR" sz="1200" i="1" dirty="0"/>
              <a:t> of </a:t>
            </a:r>
            <a:r>
              <a:rPr lang="tr-TR" sz="1200" i="1" dirty="0" err="1"/>
              <a:t>the</a:t>
            </a:r>
            <a:r>
              <a:rPr lang="tr-TR" sz="1200" i="1" dirty="0"/>
              <a:t> </a:t>
            </a:r>
            <a:r>
              <a:rPr lang="tr-TR" sz="1200" i="1" dirty="0" err="1"/>
              <a:t>literature</a:t>
            </a:r>
            <a:r>
              <a:rPr lang="tr-TR" sz="1200" i="1" dirty="0"/>
              <a:t>. </a:t>
            </a:r>
            <a:r>
              <a:rPr lang="tr-TR" sz="1200" i="1" dirty="0" err="1"/>
              <a:t>Am</a:t>
            </a:r>
            <a:r>
              <a:rPr lang="tr-TR" sz="1200" i="1" dirty="0"/>
              <a:t> J </a:t>
            </a:r>
            <a:r>
              <a:rPr lang="tr-TR" sz="1200" i="1" dirty="0" err="1"/>
              <a:t>Transplant</a:t>
            </a:r>
            <a:r>
              <a:rPr lang="tr-TR" sz="1200" i="1" dirty="0"/>
              <a:t> 2006; 6:2365.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66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Diğer mantar </a:t>
            </a:r>
            <a:r>
              <a:rPr lang="tr-TR" b="1" dirty="0" smtClean="0"/>
              <a:t>enfeksiyonları: </a:t>
            </a:r>
            <a:r>
              <a:rPr lang="tr-TR" i="1" dirty="0" err="1" smtClean="0"/>
              <a:t>Fusarium</a:t>
            </a:r>
            <a:r>
              <a:rPr lang="tr-TR" dirty="0"/>
              <a:t> </a:t>
            </a:r>
            <a:r>
              <a:rPr lang="tr-TR" dirty="0" err="1"/>
              <a:t>spp</a:t>
            </a:r>
            <a:r>
              <a:rPr lang="tr-TR" dirty="0"/>
              <a:t> ve </a:t>
            </a:r>
            <a:r>
              <a:rPr lang="tr-TR" i="1" dirty="0" err="1"/>
              <a:t>Scedosporium</a:t>
            </a:r>
            <a:r>
              <a:rPr lang="tr-TR" dirty="0"/>
              <a:t> </a:t>
            </a:r>
            <a:r>
              <a:rPr lang="tr-TR" dirty="0" err="1"/>
              <a:t>spp</a:t>
            </a:r>
            <a:r>
              <a:rPr lang="tr-TR" dirty="0"/>
              <a:t> de hematolojik </a:t>
            </a:r>
            <a:r>
              <a:rPr lang="tr-TR" dirty="0" err="1"/>
              <a:t>maligniteleri</a:t>
            </a:r>
            <a:r>
              <a:rPr lang="tr-TR" dirty="0"/>
              <a:t> olan hastalarda </a:t>
            </a:r>
            <a:r>
              <a:rPr lang="tr-TR" dirty="0" smtClean="0"/>
              <a:t>bildirilmiştir(</a:t>
            </a:r>
            <a:r>
              <a:rPr lang="tr-TR" dirty="0" err="1" smtClean="0"/>
              <a:t>glukokortikoid</a:t>
            </a:r>
            <a:r>
              <a:rPr lang="tr-TR" dirty="0" smtClean="0"/>
              <a:t> kullanımı ve </a:t>
            </a:r>
            <a:r>
              <a:rPr lang="tr-TR" dirty="0" err="1" smtClean="0"/>
              <a:t>nötropeni</a:t>
            </a:r>
            <a:r>
              <a:rPr lang="tr-TR" dirty="0" smtClean="0"/>
              <a:t> riski arttırır). </a:t>
            </a:r>
          </a:p>
          <a:p>
            <a:r>
              <a:rPr lang="tr-TR" dirty="0" smtClean="0"/>
              <a:t>Hematolojik </a:t>
            </a:r>
            <a:r>
              <a:rPr lang="tr-TR" dirty="0" err="1"/>
              <a:t>maligniteleri</a:t>
            </a:r>
            <a:r>
              <a:rPr lang="tr-TR" dirty="0"/>
              <a:t> olan hastalarda endemik mantarlarla (</a:t>
            </a:r>
            <a:r>
              <a:rPr lang="tr-TR" dirty="0" err="1"/>
              <a:t>histoplazmoz</a:t>
            </a:r>
            <a:r>
              <a:rPr lang="tr-TR" dirty="0"/>
              <a:t>, </a:t>
            </a:r>
            <a:r>
              <a:rPr lang="tr-TR" dirty="0" err="1"/>
              <a:t>blastomikoz</a:t>
            </a:r>
            <a:r>
              <a:rPr lang="tr-TR" dirty="0"/>
              <a:t> ve </a:t>
            </a:r>
            <a:r>
              <a:rPr lang="tr-TR" dirty="0" err="1"/>
              <a:t>koksidioidomikoz</a:t>
            </a:r>
            <a:r>
              <a:rPr lang="tr-TR" dirty="0"/>
              <a:t>) </a:t>
            </a:r>
            <a:r>
              <a:rPr lang="tr-TR" dirty="0" err="1"/>
              <a:t>primer</a:t>
            </a:r>
            <a:r>
              <a:rPr lang="tr-TR" dirty="0"/>
              <a:t> enfeksiyon ve </a:t>
            </a:r>
            <a:r>
              <a:rPr lang="tr-TR" dirty="0" err="1"/>
              <a:t>reaktivasyon</a:t>
            </a:r>
            <a:r>
              <a:rPr lang="tr-TR" dirty="0"/>
              <a:t> enfeksiyonu nadir görülse de, bu mantarlar uzun süreli </a:t>
            </a:r>
            <a:r>
              <a:rPr lang="tr-TR" dirty="0" err="1"/>
              <a:t>glukokortikoid</a:t>
            </a:r>
            <a:r>
              <a:rPr lang="tr-TR" dirty="0"/>
              <a:t> kullanımı veya diğer </a:t>
            </a:r>
            <a:r>
              <a:rPr lang="tr-TR" dirty="0" err="1"/>
              <a:t>immünosupresyonları</a:t>
            </a:r>
            <a:r>
              <a:rPr lang="tr-TR" dirty="0"/>
              <a:t> olan ve endemik bölgelerde yaşamış veya bu bölgelere seyahat etmiş hastalarda da düşünülmelidir. </a:t>
            </a:r>
          </a:p>
        </p:txBody>
      </p:sp>
    </p:spTree>
    <p:extLst>
      <p:ext uri="{BB962C8B-B14F-4D97-AF65-F5344CB8AC3E}">
        <p14:creationId xmlns:p14="http://schemas.microsoft.com/office/powerpoint/2010/main" val="42158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82" y="1821947"/>
            <a:ext cx="6725589" cy="3410426"/>
          </a:xfrm>
        </p:spPr>
      </p:pic>
      <p:sp>
        <p:nvSpPr>
          <p:cNvPr id="5" name="Metin kutusu 4"/>
          <p:cNvSpPr txBox="1"/>
          <p:nvPr/>
        </p:nvSpPr>
        <p:spPr>
          <a:xfrm>
            <a:off x="2178756" y="5565422"/>
            <a:ext cx="689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(EORTC/MSGERC)</a:t>
            </a:r>
          </a:p>
        </p:txBody>
      </p:sp>
    </p:spTree>
    <p:extLst>
      <p:ext uri="{BB962C8B-B14F-4D97-AF65-F5344CB8AC3E}">
        <p14:creationId xmlns:p14="http://schemas.microsoft.com/office/powerpoint/2010/main" val="36977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11" y="474133"/>
            <a:ext cx="9290756" cy="5702830"/>
          </a:xfrm>
        </p:spPr>
      </p:pic>
    </p:spTree>
    <p:extLst>
      <p:ext uri="{BB962C8B-B14F-4D97-AF65-F5344CB8AC3E}">
        <p14:creationId xmlns:p14="http://schemas.microsoft.com/office/powerpoint/2010/main" val="26388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49924"/>
          </a:xfrm>
        </p:spPr>
        <p:txBody>
          <a:bodyPr>
            <a:normAutofit lnSpcReduction="10000"/>
          </a:bodyPr>
          <a:lstStyle/>
          <a:p>
            <a:r>
              <a:rPr lang="tr-TR" i="1" dirty="0" err="1" smtClean="0"/>
              <a:t>Candida</a:t>
            </a:r>
            <a:r>
              <a:rPr lang="tr-TR" i="1" dirty="0" smtClean="0"/>
              <a:t> </a:t>
            </a:r>
            <a:r>
              <a:rPr lang="tr-TR" i="1" dirty="0" err="1"/>
              <a:t>albicans</a:t>
            </a:r>
            <a:r>
              <a:rPr lang="tr-TR" i="1" dirty="0"/>
              <a:t>, </a:t>
            </a:r>
            <a:r>
              <a:rPr lang="tr-TR" i="1" dirty="0" err="1"/>
              <a:t>invaziv</a:t>
            </a:r>
            <a:r>
              <a:rPr lang="tr-TR" i="1" dirty="0"/>
              <a:t> </a:t>
            </a:r>
            <a:r>
              <a:rPr lang="tr-TR" i="1" dirty="0" err="1"/>
              <a:t>Candida</a:t>
            </a:r>
            <a:r>
              <a:rPr lang="tr-TR" dirty="0"/>
              <a:t> enfeksiyonlarının yaklaşık </a:t>
            </a:r>
            <a:r>
              <a:rPr lang="tr-TR" dirty="0" smtClean="0"/>
              <a:t>%50’sini oluşturur.</a:t>
            </a:r>
          </a:p>
          <a:p>
            <a:r>
              <a:rPr lang="tr-TR" dirty="0" smtClean="0"/>
              <a:t>Hematoloji hastalarında </a:t>
            </a:r>
            <a:r>
              <a:rPr lang="tr-TR" dirty="0" err="1" smtClean="0"/>
              <a:t>non-albicans</a:t>
            </a:r>
            <a:r>
              <a:rPr lang="tr-TR" dirty="0" smtClean="0"/>
              <a:t> </a:t>
            </a:r>
            <a:r>
              <a:rPr lang="tr-TR" dirty="0" err="1" smtClean="0"/>
              <a:t>candida</a:t>
            </a:r>
            <a:r>
              <a:rPr lang="tr-TR" dirty="0"/>
              <a:t> türleri (</a:t>
            </a:r>
            <a:r>
              <a:rPr lang="tr-TR" dirty="0" err="1"/>
              <a:t>örn</a:t>
            </a:r>
            <a:r>
              <a:rPr lang="tr-TR" dirty="0"/>
              <a:t>. </a:t>
            </a:r>
            <a:r>
              <a:rPr lang="tr-TR" i="1" dirty="0"/>
              <a:t>C. </a:t>
            </a:r>
            <a:r>
              <a:rPr lang="tr-TR" i="1" dirty="0" err="1"/>
              <a:t>glabrata</a:t>
            </a:r>
            <a:r>
              <a:rPr lang="tr-TR" dirty="0"/>
              <a:t> , </a:t>
            </a:r>
            <a:r>
              <a:rPr lang="tr-TR" i="1" dirty="0"/>
              <a:t>C. </a:t>
            </a:r>
            <a:r>
              <a:rPr lang="tr-TR" i="1" dirty="0" err="1"/>
              <a:t>tropicalis</a:t>
            </a:r>
            <a:r>
              <a:rPr lang="tr-TR" dirty="0"/>
              <a:t> ) </a:t>
            </a:r>
            <a:r>
              <a:rPr lang="tr-TR" dirty="0" smtClean="0"/>
              <a:t>daha sık*. </a:t>
            </a:r>
          </a:p>
          <a:p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 err="1"/>
              <a:t>kandidiyazis</a:t>
            </a:r>
            <a:r>
              <a:rPr lang="tr-TR" dirty="0"/>
              <a:t> tanısı, pozitif kan kültürleri olan hastalarda en kolay şekilde konulur ancak derin yerleşmiş enfeksiyonu olan bazı hastalar gözden kaçabilir. </a:t>
            </a:r>
          </a:p>
          <a:p>
            <a:r>
              <a:rPr lang="tr-TR" dirty="0"/>
              <a:t>Kan kültürlerinde mayaları tanımlamak için daha hızlı teknikler ve kültür tabanlı olmayan tekniklerin iyileştirilmesi aktif araştırma alanlarıdır.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4602" y="5975549"/>
            <a:ext cx="10599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smtClean="0"/>
              <a:t>*</a:t>
            </a:r>
            <a:r>
              <a:rPr lang="en-US" sz="1200" i="1" dirty="0" err="1" smtClean="0"/>
              <a:t>Wingard</a:t>
            </a:r>
            <a:r>
              <a:rPr lang="en-US" sz="1200" i="1" dirty="0" smtClean="0"/>
              <a:t> </a:t>
            </a:r>
            <a:r>
              <a:rPr lang="en-US" sz="1200" i="1" dirty="0"/>
              <a:t>JR. Importance of Candida species other than C. </a:t>
            </a:r>
            <a:r>
              <a:rPr lang="en-US" sz="1200" i="1" dirty="0" err="1"/>
              <a:t>albicans</a:t>
            </a:r>
            <a:r>
              <a:rPr lang="en-US" sz="1200" i="1" dirty="0"/>
              <a:t> as pathogens in oncology patients. </a:t>
            </a:r>
            <a:r>
              <a:rPr lang="en-US" sz="1200" i="1" dirty="0" err="1"/>
              <a:t>Clin</a:t>
            </a:r>
            <a:r>
              <a:rPr lang="en-US" sz="1200" i="1" dirty="0"/>
              <a:t> Infect Dis 1995; 20:115.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010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44" y="365124"/>
            <a:ext cx="6445956" cy="6340475"/>
          </a:xfrm>
        </p:spPr>
      </p:pic>
    </p:spTree>
    <p:extLst>
      <p:ext uri="{BB962C8B-B14F-4D97-AF65-F5344CB8AC3E}">
        <p14:creationId xmlns:p14="http://schemas.microsoft.com/office/powerpoint/2010/main" val="32840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43" y="365125"/>
            <a:ext cx="5287113" cy="130510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94" y="1690688"/>
            <a:ext cx="3400900" cy="475363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30" y="1829417"/>
            <a:ext cx="3467584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Görüntüleme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Yetişkinlerde </a:t>
            </a:r>
            <a:r>
              <a:rPr lang="tr-TR" dirty="0" smtClean="0"/>
              <a:t>IPA(</a:t>
            </a:r>
            <a:r>
              <a:rPr lang="tr-TR" dirty="0" err="1" smtClean="0"/>
              <a:t>invazif</a:t>
            </a:r>
            <a:r>
              <a:rPr lang="tr-TR" dirty="0" smtClean="0"/>
              <a:t>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aspergillozis</a:t>
            </a:r>
            <a:r>
              <a:rPr lang="tr-TR" dirty="0" smtClean="0"/>
              <a:t>) </a:t>
            </a:r>
            <a:r>
              <a:rPr lang="tr-TR" dirty="0"/>
              <a:t>ve </a:t>
            </a:r>
            <a:r>
              <a:rPr lang="tr-TR" dirty="0" err="1" smtClean="0"/>
              <a:t>pulmoner</a:t>
            </a:r>
            <a:r>
              <a:rPr lang="tr-TR" dirty="0" smtClean="0"/>
              <a:t> </a:t>
            </a:r>
            <a:r>
              <a:rPr lang="tr-TR" dirty="0" err="1" smtClean="0"/>
              <a:t>mukormikoz</a:t>
            </a:r>
            <a:r>
              <a:rPr lang="tr-TR" dirty="0" smtClean="0"/>
              <a:t> </a:t>
            </a:r>
            <a:r>
              <a:rPr lang="tr-TR" dirty="0"/>
              <a:t>(PM) tanısında görüntülemenin rolüne </a:t>
            </a:r>
            <a:r>
              <a:rPr lang="tr-TR" dirty="0" smtClean="0"/>
              <a:t>ilişkin son </a:t>
            </a:r>
            <a:r>
              <a:rPr lang="tr-TR" dirty="0"/>
              <a:t>veriler  yüksek </a:t>
            </a:r>
            <a:r>
              <a:rPr lang="tr-TR" dirty="0" smtClean="0"/>
              <a:t>çözünürlüklü BT </a:t>
            </a:r>
            <a:r>
              <a:rPr lang="tr-TR" dirty="0"/>
              <a:t>taramasının (HRCT) göğüs </a:t>
            </a:r>
            <a:r>
              <a:rPr lang="tr-TR" dirty="0" smtClean="0"/>
              <a:t>radyografilerine, manyetik </a:t>
            </a:r>
            <a:r>
              <a:rPr lang="tr-TR" dirty="0"/>
              <a:t>rezonans görüntülemeye (MRI) ve pozitron emisyon </a:t>
            </a:r>
            <a:r>
              <a:rPr lang="tr-TR" dirty="0" smtClean="0"/>
              <a:t>tomografisine (PET</a:t>
            </a:r>
            <a:r>
              <a:rPr lang="tr-TR" dirty="0"/>
              <a:t>) tercih edilmesini </a:t>
            </a:r>
            <a:r>
              <a:rPr lang="tr-TR" dirty="0" smtClean="0"/>
              <a:t>önermektedir.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95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IPA: </a:t>
            </a:r>
            <a:r>
              <a:rPr lang="tr-TR" dirty="0"/>
              <a:t>H</a:t>
            </a:r>
            <a:r>
              <a:rPr lang="tr-TR" dirty="0" smtClean="0"/>
              <a:t>alo </a:t>
            </a:r>
            <a:r>
              <a:rPr lang="tr-TR" dirty="0"/>
              <a:t>işaretli nodüller veya </a:t>
            </a:r>
            <a:r>
              <a:rPr lang="tr-TR" dirty="0" err="1" smtClean="0"/>
              <a:t>infiltratlar</a:t>
            </a:r>
            <a:r>
              <a:rPr lang="tr-TR" dirty="0" smtClean="0"/>
              <a:t> </a:t>
            </a:r>
            <a:r>
              <a:rPr lang="tr-TR" dirty="0" err="1" smtClean="0"/>
              <a:t>nötropenik</a:t>
            </a:r>
            <a:r>
              <a:rPr lang="tr-TR" dirty="0" smtClean="0"/>
              <a:t> </a:t>
            </a:r>
            <a:r>
              <a:rPr lang="tr-TR" dirty="0"/>
              <a:t>hastalar arasında </a:t>
            </a:r>
            <a:r>
              <a:rPr lang="tr-TR" dirty="0" smtClean="0"/>
              <a:t>tanıya yardımcı </a:t>
            </a:r>
            <a:r>
              <a:rPr lang="tr-TR" dirty="0"/>
              <a:t>olmaya devam </a:t>
            </a:r>
            <a:r>
              <a:rPr lang="tr-TR" dirty="0" smtClean="0"/>
              <a:t>eder.</a:t>
            </a:r>
            <a:endParaRPr lang="tr-TR" dirty="0" smtClean="0"/>
          </a:p>
          <a:p>
            <a:r>
              <a:rPr lang="tr-TR" dirty="0"/>
              <a:t>H</a:t>
            </a:r>
            <a:r>
              <a:rPr lang="tr-TR" dirty="0" smtClean="0"/>
              <a:t>ava </a:t>
            </a:r>
            <a:r>
              <a:rPr lang="tr-TR" dirty="0"/>
              <a:t>hilal </a:t>
            </a:r>
            <a:r>
              <a:rPr lang="tr-TR" dirty="0" smtClean="0"/>
              <a:t>işareti geç </a:t>
            </a:r>
            <a:r>
              <a:rPr lang="tr-TR" dirty="0"/>
              <a:t>ve </a:t>
            </a:r>
            <a:r>
              <a:rPr lang="tr-TR" dirty="0" err="1"/>
              <a:t>nonspesifik</a:t>
            </a:r>
            <a:r>
              <a:rPr lang="tr-TR" dirty="0"/>
              <a:t> bir işarettir. </a:t>
            </a:r>
            <a:r>
              <a:rPr lang="tr-TR" dirty="0" err="1"/>
              <a:t>Nötropenik</a:t>
            </a:r>
            <a:r>
              <a:rPr lang="tr-TR" dirty="0"/>
              <a:t> olmayan hastalar </a:t>
            </a:r>
            <a:r>
              <a:rPr lang="tr-TR" dirty="0" smtClean="0"/>
              <a:t>arasında çoklu </a:t>
            </a:r>
            <a:r>
              <a:rPr lang="tr-TR" dirty="0" err="1"/>
              <a:t>pulmoner</a:t>
            </a:r>
            <a:r>
              <a:rPr lang="tr-TR" dirty="0"/>
              <a:t> nodüller ve </a:t>
            </a:r>
            <a:r>
              <a:rPr lang="tr-TR" dirty="0" err="1"/>
              <a:t>bronkopnömoni</a:t>
            </a:r>
            <a:r>
              <a:rPr lang="tr-TR" dirty="0"/>
              <a:t>, konsolidasyon, </a:t>
            </a:r>
            <a:r>
              <a:rPr lang="tr-TR" dirty="0" err="1" smtClean="0"/>
              <a:t>kavitasyon</a:t>
            </a:r>
            <a:r>
              <a:rPr lang="tr-TR" dirty="0" smtClean="0"/>
              <a:t>, </a:t>
            </a:r>
            <a:r>
              <a:rPr lang="tr-TR" dirty="0" err="1" smtClean="0"/>
              <a:t>plevral</a:t>
            </a:r>
            <a:r>
              <a:rPr lang="tr-TR" dirty="0" smtClean="0"/>
              <a:t> </a:t>
            </a:r>
            <a:r>
              <a:rPr lang="tr-TR" dirty="0" err="1"/>
              <a:t>efüzyonlar</a:t>
            </a:r>
            <a:r>
              <a:rPr lang="tr-TR" dirty="0"/>
              <a:t>, buzlu cam </a:t>
            </a:r>
            <a:r>
              <a:rPr lang="tr-TR" dirty="0" err="1"/>
              <a:t>opasiteleri</a:t>
            </a:r>
            <a:r>
              <a:rPr lang="tr-TR" dirty="0"/>
              <a:t>, </a:t>
            </a:r>
            <a:r>
              <a:rPr lang="tr-TR" dirty="0" smtClean="0"/>
              <a:t>tomurcuklanmış ağaç </a:t>
            </a:r>
            <a:r>
              <a:rPr lang="tr-TR" dirty="0" err="1" smtClean="0"/>
              <a:t>opasiteleri</a:t>
            </a:r>
            <a:r>
              <a:rPr lang="tr-TR" dirty="0" smtClean="0"/>
              <a:t> ve </a:t>
            </a:r>
            <a:r>
              <a:rPr lang="tr-TR" dirty="0" err="1"/>
              <a:t>atelektazi</a:t>
            </a:r>
            <a:r>
              <a:rPr lang="tr-TR" dirty="0"/>
              <a:t> gibi çeşitli </a:t>
            </a:r>
            <a:r>
              <a:rPr lang="tr-TR" dirty="0" err="1"/>
              <a:t>nonspesifik</a:t>
            </a:r>
            <a:r>
              <a:rPr lang="tr-TR" dirty="0"/>
              <a:t> bulgular </a:t>
            </a:r>
            <a:r>
              <a:rPr lang="tr-TR" dirty="0" smtClean="0"/>
              <a:t>bulunur. </a:t>
            </a:r>
          </a:p>
          <a:p>
            <a:r>
              <a:rPr lang="tr-TR" dirty="0" smtClean="0"/>
              <a:t>Genel </a:t>
            </a:r>
            <a:r>
              <a:rPr lang="tr-TR" dirty="0"/>
              <a:t>olarak </a:t>
            </a:r>
            <a:r>
              <a:rPr lang="tr-TR" dirty="0" smtClean="0"/>
              <a:t>konsolidasyon </a:t>
            </a:r>
            <a:r>
              <a:rPr lang="tr-TR" dirty="0" err="1" smtClean="0"/>
              <a:t>PM'nin</a:t>
            </a:r>
            <a:r>
              <a:rPr lang="tr-TR" dirty="0" smtClean="0"/>
              <a:t> </a:t>
            </a:r>
            <a:r>
              <a:rPr lang="tr-TR" dirty="0"/>
              <a:t>en sık görülen </a:t>
            </a:r>
            <a:r>
              <a:rPr lang="tr-TR" dirty="0" err="1"/>
              <a:t>prezentasyonudur</a:t>
            </a:r>
            <a:r>
              <a:rPr lang="tr-TR" dirty="0"/>
              <a:t> bunu kitle </a:t>
            </a:r>
            <a:r>
              <a:rPr lang="tr-TR" dirty="0" smtClean="0"/>
              <a:t>lezyonları, </a:t>
            </a:r>
            <a:r>
              <a:rPr lang="tr-TR" dirty="0" smtClean="0"/>
              <a:t>nodüller </a:t>
            </a:r>
            <a:r>
              <a:rPr lang="tr-TR" dirty="0"/>
              <a:t>ve </a:t>
            </a:r>
            <a:r>
              <a:rPr lang="tr-TR" dirty="0" err="1"/>
              <a:t>kavitasyon</a:t>
            </a:r>
            <a:r>
              <a:rPr lang="tr-TR" dirty="0"/>
              <a:t> takip </a:t>
            </a:r>
            <a:r>
              <a:rPr lang="tr-TR" dirty="0" smtClean="0"/>
              <a:t>eder. </a:t>
            </a:r>
          </a:p>
          <a:p>
            <a:r>
              <a:rPr lang="tr-TR" dirty="0" err="1" smtClean="0"/>
              <a:t>PM'de</a:t>
            </a:r>
            <a:r>
              <a:rPr lang="tr-TR" dirty="0" smtClean="0"/>
              <a:t> </a:t>
            </a:r>
            <a:r>
              <a:rPr lang="tr-TR" dirty="0"/>
              <a:t>çoklu nodüller (10'dan </a:t>
            </a:r>
            <a:r>
              <a:rPr lang="tr-TR" dirty="0" smtClean="0"/>
              <a:t>fazla) ve </a:t>
            </a:r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 smtClean="0"/>
              <a:t>efüzyonlar</a:t>
            </a:r>
            <a:r>
              <a:rPr lang="tr-TR" dirty="0" smtClean="0"/>
              <a:t> </a:t>
            </a:r>
            <a:r>
              <a:rPr lang="tr-TR" dirty="0" err="1" smtClean="0"/>
              <a:t>IPA'ya</a:t>
            </a:r>
            <a:r>
              <a:rPr lang="tr-TR" dirty="0" smtClean="0"/>
              <a:t> </a:t>
            </a:r>
            <a:r>
              <a:rPr lang="tr-TR" dirty="0"/>
              <a:t>göre daha sık görülmektedir </a:t>
            </a:r>
            <a:r>
              <a:rPr lang="tr-TR" dirty="0" smtClean="0"/>
              <a:t>. </a:t>
            </a:r>
            <a:r>
              <a:rPr lang="tr-TR" dirty="0"/>
              <a:t>Ayrıca, ters </a:t>
            </a:r>
            <a:r>
              <a:rPr lang="tr-TR" dirty="0" err="1"/>
              <a:t>halo</a:t>
            </a:r>
            <a:r>
              <a:rPr lang="tr-TR" dirty="0"/>
              <a:t> </a:t>
            </a:r>
            <a:r>
              <a:rPr lang="tr-TR" dirty="0" smtClean="0"/>
              <a:t>işareti PM </a:t>
            </a:r>
            <a:r>
              <a:rPr lang="tr-TR" dirty="0"/>
              <a:t>için </a:t>
            </a:r>
            <a:r>
              <a:rPr lang="tr-TR" dirty="0" err="1"/>
              <a:t>IPA'dan</a:t>
            </a:r>
            <a:r>
              <a:rPr lang="tr-TR" dirty="0"/>
              <a:t> daha </a:t>
            </a:r>
            <a:r>
              <a:rPr lang="tr-TR" dirty="0" smtClean="0"/>
              <a:t>spesifiktir </a:t>
            </a:r>
            <a:r>
              <a:rPr lang="tr-TR" dirty="0"/>
              <a:t>ancak ayırıcı </a:t>
            </a:r>
            <a:r>
              <a:rPr lang="tr-TR" dirty="0" smtClean="0"/>
              <a:t>tanıda tüberküloz </a:t>
            </a:r>
            <a:r>
              <a:rPr lang="tr-TR" dirty="0"/>
              <a:t>dahil diğer hastalıklar da yer almaktadır.</a:t>
            </a:r>
          </a:p>
        </p:txBody>
      </p:sp>
    </p:spTree>
    <p:extLst>
      <p:ext uri="{BB962C8B-B14F-4D97-AF65-F5344CB8AC3E}">
        <p14:creationId xmlns:p14="http://schemas.microsoft.com/office/powerpoint/2010/main" val="25636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Aspergillus</a:t>
            </a:r>
            <a:r>
              <a:rPr lang="tr-TR" dirty="0"/>
              <a:t> </a:t>
            </a:r>
            <a:r>
              <a:rPr lang="tr-TR" dirty="0" err="1" smtClean="0"/>
              <a:t>Galaktomannan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2242"/>
          </a:xfrm>
        </p:spPr>
        <p:txBody>
          <a:bodyPr>
            <a:normAutofit/>
          </a:bodyPr>
          <a:lstStyle/>
          <a:p>
            <a:r>
              <a:rPr lang="tr-TR" dirty="0" smtClean="0"/>
              <a:t>Farklı </a:t>
            </a:r>
            <a:r>
              <a:rPr lang="tr-TR" dirty="0"/>
              <a:t>örnekler için farklı eşik </a:t>
            </a:r>
            <a:r>
              <a:rPr lang="tr-TR" dirty="0" smtClean="0"/>
              <a:t>değerler benimsendi.</a:t>
            </a:r>
            <a:r>
              <a:rPr lang="tr-TR" dirty="0"/>
              <a:t> </a:t>
            </a:r>
            <a:endParaRPr lang="tr-TR" dirty="0" smtClean="0"/>
          </a:p>
          <a:p>
            <a:r>
              <a:rPr lang="tr-TR" dirty="0" smtClean="0"/>
              <a:t>Sadece </a:t>
            </a:r>
            <a:r>
              <a:rPr lang="tr-TR" dirty="0"/>
              <a:t>serum ve </a:t>
            </a:r>
            <a:r>
              <a:rPr lang="tr-TR" dirty="0" err="1"/>
              <a:t>bronkoalveolar</a:t>
            </a:r>
            <a:r>
              <a:rPr lang="tr-TR" dirty="0"/>
              <a:t> lavaj (BAL) sıvısında kullanım için </a:t>
            </a:r>
            <a:r>
              <a:rPr lang="tr-TR" dirty="0" smtClean="0"/>
              <a:t>onaylanmıştır</a:t>
            </a:r>
            <a:r>
              <a:rPr lang="tr-TR" dirty="0"/>
              <a:t>.</a:t>
            </a:r>
            <a:endParaRPr lang="tr-TR" dirty="0" smtClean="0"/>
          </a:p>
          <a:p>
            <a:r>
              <a:rPr lang="tr-TR" dirty="0" smtClean="0"/>
              <a:t>Küf </a:t>
            </a:r>
            <a:r>
              <a:rPr lang="tr-TR" dirty="0"/>
              <a:t>mantarlarına etkili </a:t>
            </a:r>
            <a:r>
              <a:rPr lang="tr-TR" dirty="0" err="1"/>
              <a:t>antifungallere</a:t>
            </a:r>
            <a:r>
              <a:rPr lang="tr-TR" dirty="0"/>
              <a:t> maruz kalma, duyarlılığını azaltarak IA için GM testinin </a:t>
            </a:r>
            <a:r>
              <a:rPr lang="tr-TR" dirty="0" smtClean="0"/>
              <a:t>güvenirliliğini </a:t>
            </a:r>
            <a:r>
              <a:rPr lang="tr-TR" dirty="0"/>
              <a:t>tehlikeye atar. Bu nedenle, küf-aktif </a:t>
            </a:r>
            <a:r>
              <a:rPr lang="tr-TR" dirty="0" err="1"/>
              <a:t>antifungal</a:t>
            </a:r>
            <a:r>
              <a:rPr lang="tr-TR" dirty="0"/>
              <a:t> alan hastalarda serum veya plazmada GM bulunmadığında dikkatli olunmalıdır. </a:t>
            </a:r>
          </a:p>
        </p:txBody>
      </p:sp>
    </p:spTree>
    <p:extLst>
      <p:ext uri="{BB962C8B-B14F-4D97-AF65-F5344CB8AC3E}">
        <p14:creationId xmlns:p14="http://schemas.microsoft.com/office/powerpoint/2010/main" val="14513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BDG </a:t>
            </a:r>
            <a:r>
              <a:rPr lang="tr-TR" dirty="0" err="1"/>
              <a:t>and</a:t>
            </a:r>
            <a:r>
              <a:rPr lang="tr-TR" dirty="0"/>
              <a:t> T2Candida </a:t>
            </a:r>
            <a:r>
              <a:rPr lang="tr-TR" dirty="0" err="1"/>
              <a:t>Assays</a:t>
            </a:r>
            <a:r>
              <a:rPr lang="tr-TR" dirty="0"/>
              <a:t>: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BDG </a:t>
            </a:r>
            <a:r>
              <a:rPr lang="tr-TR" dirty="0"/>
              <a:t>tespitinin uygun klinik </a:t>
            </a:r>
            <a:r>
              <a:rPr lang="tr-TR" dirty="0" smtClean="0"/>
              <a:t>ortamda olası </a:t>
            </a:r>
            <a:r>
              <a:rPr lang="tr-TR" dirty="0"/>
              <a:t>İFD teşhisi için uygun olduğunu düşünmektedir.</a:t>
            </a:r>
          </a:p>
          <a:p>
            <a:r>
              <a:rPr lang="tr-TR" dirty="0" err="1" smtClean="0"/>
              <a:t>Fungitell</a:t>
            </a:r>
            <a:r>
              <a:rPr lang="tr-TR" dirty="0" smtClean="0"/>
              <a:t> </a:t>
            </a:r>
            <a:r>
              <a:rPr lang="tr-TR" dirty="0" smtClean="0"/>
              <a:t>testi </a:t>
            </a:r>
            <a:r>
              <a:rPr lang="tr-TR" dirty="0"/>
              <a:t>(</a:t>
            </a:r>
            <a:r>
              <a:rPr lang="tr-TR" dirty="0" err="1"/>
              <a:t>Associates</a:t>
            </a:r>
            <a:r>
              <a:rPr lang="tr-TR" dirty="0"/>
              <a:t> of Cape </a:t>
            </a:r>
            <a:r>
              <a:rPr lang="tr-TR" dirty="0" err="1"/>
              <a:t>Cod</a:t>
            </a:r>
            <a:r>
              <a:rPr lang="tr-TR" dirty="0"/>
              <a:t>, </a:t>
            </a:r>
            <a:r>
              <a:rPr lang="tr-TR" dirty="0" err="1"/>
              <a:t>Falmouth</a:t>
            </a:r>
            <a:r>
              <a:rPr lang="tr-TR" dirty="0"/>
              <a:t>, MA) kullanılarak tek bir eşik değer (&gt;80 </a:t>
            </a:r>
            <a:r>
              <a:rPr lang="tr-TR" dirty="0" err="1"/>
              <a:t>pg</a:t>
            </a:r>
            <a:r>
              <a:rPr lang="tr-TR" dirty="0"/>
              <a:t>/</a:t>
            </a:r>
            <a:r>
              <a:rPr lang="tr-TR" dirty="0" err="1"/>
              <a:t>mL</a:t>
            </a:r>
            <a:r>
              <a:rPr lang="tr-TR" dirty="0"/>
              <a:t>) </a:t>
            </a:r>
            <a:r>
              <a:rPr lang="tr-TR" dirty="0" smtClean="0"/>
              <a:t>önerilmektedir; diğer </a:t>
            </a:r>
            <a:r>
              <a:rPr lang="tr-TR" dirty="0"/>
              <a:t>üreticiler tarafından üretilen testleri dahil etmek için yeterli kanıt </a:t>
            </a:r>
            <a:r>
              <a:rPr lang="tr-TR" dirty="0" smtClean="0"/>
              <a:t>yoktur</a:t>
            </a:r>
            <a:r>
              <a:rPr lang="tr-TR" dirty="0" smtClean="0"/>
              <a:t>.</a:t>
            </a:r>
          </a:p>
          <a:p>
            <a:r>
              <a:rPr lang="tr-TR" dirty="0"/>
              <a:t>BDG tespiti herhangi bir IFD için spesifik olmadığından, klinik çalışmalar veya IA veya </a:t>
            </a:r>
            <a:r>
              <a:rPr lang="tr-TR" dirty="0" err="1"/>
              <a:t>IC'yi</a:t>
            </a:r>
            <a:r>
              <a:rPr lang="tr-TR" dirty="0"/>
              <a:t> tanımlamak için hastaları yönetmek için serum BDG kullanımını desteklememiştir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1114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T2Candida paneli, tam kan örneklerinden yaygın </a:t>
            </a:r>
            <a:r>
              <a:rPr lang="tr-TR" dirty="0" err="1" smtClean="0"/>
              <a:t>Candida</a:t>
            </a:r>
            <a:r>
              <a:rPr lang="tr-TR" dirty="0" smtClean="0"/>
              <a:t> türlerinin </a:t>
            </a:r>
            <a:r>
              <a:rPr lang="tr-TR" dirty="0"/>
              <a:t>tespiti için </a:t>
            </a:r>
            <a:r>
              <a:rPr lang="tr-TR" dirty="0" smtClean="0"/>
              <a:t>FDA </a:t>
            </a:r>
            <a:r>
              <a:rPr lang="tr-TR" dirty="0"/>
              <a:t>tarafından onaylanmıştır. Test çok yüksek </a:t>
            </a:r>
            <a:r>
              <a:rPr lang="tr-TR" dirty="0" smtClean="0"/>
              <a:t>bir </a:t>
            </a:r>
            <a:r>
              <a:rPr lang="tr-TR" dirty="0" err="1" smtClean="0"/>
              <a:t>NPV'ye</a:t>
            </a:r>
            <a:r>
              <a:rPr lang="tr-TR" dirty="0" smtClean="0"/>
              <a:t> sahiptir </a:t>
            </a:r>
            <a:r>
              <a:rPr lang="tr-TR" dirty="0"/>
              <a:t>ancak bu tür tüm testlerde olduğu gibi PPV değişkendir ve belirli bir hasta popülasyonundaki hastalık </a:t>
            </a:r>
            <a:r>
              <a:rPr lang="tr-TR" dirty="0" err="1"/>
              <a:t>prevalansına</a:t>
            </a:r>
            <a:r>
              <a:rPr lang="tr-TR" dirty="0"/>
              <a:t> </a:t>
            </a:r>
            <a:r>
              <a:rPr lang="tr-TR" dirty="0" smtClean="0"/>
              <a:t>bağlıdır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0918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Aspergillus</a:t>
            </a:r>
            <a:r>
              <a:rPr lang="tr-TR" dirty="0"/>
              <a:t> PCR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Veriler</a:t>
            </a:r>
            <a:r>
              <a:rPr lang="tr-TR" dirty="0"/>
              <a:t>, yetişkinlerde serum, </a:t>
            </a:r>
            <a:r>
              <a:rPr lang="tr-TR" dirty="0" smtClean="0"/>
              <a:t>plazma, tam </a:t>
            </a:r>
            <a:r>
              <a:rPr lang="tr-TR" dirty="0"/>
              <a:t>kan ve BAL sıvısı üzerinde </a:t>
            </a:r>
            <a:r>
              <a:rPr lang="tr-TR" dirty="0" err="1"/>
              <a:t>Aspergillus</a:t>
            </a:r>
            <a:r>
              <a:rPr lang="tr-TR" dirty="0"/>
              <a:t> PCR gerçekleştirmek için </a:t>
            </a:r>
            <a:r>
              <a:rPr lang="tr-TR" dirty="0" smtClean="0"/>
              <a:t>yeterince sağlamdı</a:t>
            </a:r>
            <a:r>
              <a:rPr lang="tr-TR" dirty="0"/>
              <a:t>. Grup, </a:t>
            </a:r>
            <a:r>
              <a:rPr lang="tr-TR" dirty="0" err="1"/>
              <a:t>Aspergillus</a:t>
            </a:r>
            <a:r>
              <a:rPr lang="tr-TR" dirty="0"/>
              <a:t> PCR verilerinin en kapsamlı şekilde hematolojik </a:t>
            </a:r>
            <a:r>
              <a:rPr lang="tr-TR" dirty="0" err="1"/>
              <a:t>maligniteleri</a:t>
            </a:r>
            <a:r>
              <a:rPr lang="tr-TR" dirty="0"/>
              <a:t> ve </a:t>
            </a:r>
            <a:r>
              <a:rPr lang="tr-TR" dirty="0" err="1"/>
              <a:t>HSCT'si</a:t>
            </a:r>
            <a:r>
              <a:rPr lang="tr-TR" dirty="0"/>
              <a:t> olan yetişkinler için değerlendirildiğini kabul etmiştir.</a:t>
            </a:r>
          </a:p>
          <a:p>
            <a:r>
              <a:rPr lang="tr-TR" b="1" dirty="0"/>
              <a:t>Kan </a:t>
            </a:r>
            <a:r>
              <a:rPr lang="tr-TR" b="1" dirty="0" smtClean="0"/>
              <a:t>ve BAL </a:t>
            </a:r>
            <a:r>
              <a:rPr lang="tr-TR" b="1" dirty="0"/>
              <a:t>sıvısı üzerinde </a:t>
            </a:r>
            <a:r>
              <a:rPr lang="tr-TR" b="1" dirty="0" err="1"/>
              <a:t>Aspergillus</a:t>
            </a:r>
            <a:r>
              <a:rPr lang="tr-TR" b="1" dirty="0"/>
              <a:t> PCR yöntemlerinin sistematik incelemeleri, </a:t>
            </a:r>
            <a:r>
              <a:rPr lang="tr-TR" b="1" dirty="0" err="1"/>
              <a:t>PCR'ın</a:t>
            </a:r>
            <a:r>
              <a:rPr lang="tr-TR" b="1" dirty="0"/>
              <a:t> </a:t>
            </a:r>
            <a:r>
              <a:rPr lang="tr-TR" b="1" dirty="0" err="1"/>
              <a:t>Aspergillus</a:t>
            </a:r>
            <a:r>
              <a:rPr lang="tr-TR" b="1" dirty="0"/>
              <a:t> enfeksiyonunun taranması ve tanısının doğrulanması için sağlam bir tanı </a:t>
            </a:r>
            <a:r>
              <a:rPr lang="tr-TR" b="1" dirty="0" smtClean="0"/>
              <a:t>testi sağladığı </a:t>
            </a:r>
            <a:r>
              <a:rPr lang="tr-TR" b="1" dirty="0"/>
              <a:t>sonucuna </a:t>
            </a:r>
            <a:r>
              <a:rPr lang="tr-TR" b="1" dirty="0" smtClean="0"/>
              <a:t>varmıştır</a:t>
            </a:r>
          </a:p>
          <a:p>
            <a:r>
              <a:rPr lang="tr-TR" altLang="tr-TR" dirty="0" err="1"/>
              <a:t>Aspergillus'un</a:t>
            </a:r>
            <a:r>
              <a:rPr lang="tr-TR" altLang="tr-TR" dirty="0"/>
              <a:t> hem cinsini hem de türünü tespit </a:t>
            </a:r>
            <a:r>
              <a:rPr lang="tr-TR" altLang="tr-TR" dirty="0" smtClean="0"/>
              <a:t>edebilir.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9979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Olası İFD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Radyografik </a:t>
            </a:r>
            <a:r>
              <a:rPr lang="tr-TR" dirty="0" smtClean="0"/>
              <a:t>özellikler kama </a:t>
            </a:r>
            <a:r>
              <a:rPr lang="tr-TR" dirty="0"/>
              <a:t>şeklinde ve </a:t>
            </a:r>
            <a:r>
              <a:rPr lang="tr-TR" dirty="0" err="1"/>
              <a:t>segmental</a:t>
            </a:r>
            <a:r>
              <a:rPr lang="tr-TR" dirty="0"/>
              <a:t> veya </a:t>
            </a:r>
            <a:r>
              <a:rPr lang="tr-TR" dirty="0" err="1"/>
              <a:t>lober</a:t>
            </a:r>
            <a:r>
              <a:rPr lang="tr-TR" dirty="0"/>
              <a:t> </a:t>
            </a:r>
            <a:r>
              <a:rPr lang="tr-TR" dirty="0" smtClean="0"/>
              <a:t>konsolidasyonu ve alt solunum </a:t>
            </a:r>
            <a:r>
              <a:rPr lang="tr-TR" dirty="0"/>
              <a:t>yollarının küf hastalığını göstermek için ters </a:t>
            </a:r>
            <a:r>
              <a:rPr lang="tr-TR" dirty="0" err="1"/>
              <a:t>halo</a:t>
            </a:r>
            <a:r>
              <a:rPr lang="tr-TR" dirty="0"/>
              <a:t> işaretini içerecek şekilde genişletilmiştir. </a:t>
            </a:r>
            <a:endParaRPr lang="tr-TR" dirty="0" smtClean="0"/>
          </a:p>
          <a:p>
            <a:r>
              <a:rPr lang="tr-TR" dirty="0" smtClean="0"/>
              <a:t>GM </a:t>
            </a:r>
            <a:r>
              <a:rPr lang="tr-TR" dirty="0"/>
              <a:t>için revize edilmiş eşikler </a:t>
            </a:r>
            <a:r>
              <a:rPr lang="tr-TR" dirty="0" smtClean="0"/>
              <a:t>artık üreticinin </a:t>
            </a:r>
            <a:r>
              <a:rPr lang="tr-TR" dirty="0"/>
              <a:t>eşiklerinin yerini almıştır. </a:t>
            </a:r>
            <a:endParaRPr lang="tr-TR" dirty="0" smtClean="0"/>
          </a:p>
          <a:p>
            <a:r>
              <a:rPr lang="tr-TR" dirty="0" err="1" smtClean="0"/>
              <a:t>Aspergillus</a:t>
            </a:r>
            <a:r>
              <a:rPr lang="tr-TR" dirty="0" smtClean="0"/>
              <a:t> </a:t>
            </a:r>
            <a:r>
              <a:rPr lang="tr-TR" dirty="0"/>
              <a:t>PCR artık dahil </a:t>
            </a:r>
            <a:r>
              <a:rPr lang="tr-TR" dirty="0" smtClean="0"/>
              <a:t>edilmiştir ve </a:t>
            </a:r>
            <a:r>
              <a:rPr lang="tr-TR" dirty="0"/>
              <a:t>HIV ile ilişkili </a:t>
            </a:r>
            <a:r>
              <a:rPr lang="tr-TR" dirty="0" smtClean="0"/>
              <a:t>olmayan </a:t>
            </a:r>
            <a:r>
              <a:rPr lang="tr-TR" dirty="0" err="1" smtClean="0"/>
              <a:t>pnömosistoz</a:t>
            </a:r>
            <a:r>
              <a:rPr lang="tr-TR" dirty="0" smtClean="0"/>
              <a:t> </a:t>
            </a:r>
            <a:r>
              <a:rPr lang="tr-TR" dirty="0"/>
              <a:t>için mikolojik kriterler vardır</a:t>
            </a:r>
          </a:p>
        </p:txBody>
      </p:sp>
    </p:spTree>
    <p:extLst>
      <p:ext uri="{BB962C8B-B14F-4D97-AF65-F5344CB8AC3E}">
        <p14:creationId xmlns:p14="http://schemas.microsoft.com/office/powerpoint/2010/main" val="366368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r-TR" i="1" dirty="0" smtClean="0"/>
          </a:p>
          <a:p>
            <a:pPr marL="0" indent="0" algn="ctr">
              <a:buNone/>
            </a:pPr>
            <a:endParaRPr lang="tr-TR" i="1" dirty="0"/>
          </a:p>
          <a:p>
            <a:pPr marL="0" indent="0" algn="ctr">
              <a:buNone/>
            </a:pPr>
            <a:endParaRPr lang="tr-TR" i="1" dirty="0" smtClean="0"/>
          </a:p>
        </p:txBody>
      </p:sp>
      <p:pic>
        <p:nvPicPr>
          <p:cNvPr id="1026" name="Picture 2" descr="Fırat Üniversitesi on X: &quot;Yapımı tamamlanmak üzere ola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88" y="496599"/>
            <a:ext cx="7476200" cy="56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499697" y="6311900"/>
            <a:ext cx="3192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i="1" dirty="0"/>
              <a:t>Dinlediğiniz için teşekkür ederim</a:t>
            </a:r>
          </a:p>
        </p:txBody>
      </p:sp>
      <p:pic>
        <p:nvPicPr>
          <p:cNvPr id="1028" name="Picture 4" descr="Fırat Üniversitesi Tıp Fakült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9582"/>
            <a:ext cx="881961" cy="88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0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KLİNİK BELİRTİLER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Kandideminin</a:t>
            </a:r>
            <a:r>
              <a:rPr lang="tr-TR" dirty="0"/>
              <a:t> klinik </a:t>
            </a:r>
            <a:r>
              <a:rPr lang="tr-TR" dirty="0" smtClean="0"/>
              <a:t>belirtileri değişken( </a:t>
            </a:r>
            <a:r>
              <a:rPr lang="tr-TR" dirty="0"/>
              <a:t>minimal </a:t>
            </a:r>
            <a:r>
              <a:rPr lang="tr-TR" dirty="0" smtClean="0"/>
              <a:t>ateş…. </a:t>
            </a:r>
            <a:r>
              <a:rPr lang="tr-TR" dirty="0"/>
              <a:t>şiddetli bakteriyel enfeksiyona benzeyen </a:t>
            </a:r>
            <a:r>
              <a:rPr lang="tr-TR" dirty="0" smtClean="0"/>
              <a:t>bir </a:t>
            </a:r>
            <a:r>
              <a:rPr lang="tr-TR" dirty="0" err="1"/>
              <a:t>sepsis</a:t>
            </a:r>
            <a:r>
              <a:rPr lang="tr-TR" dirty="0"/>
              <a:t> </a:t>
            </a:r>
            <a:r>
              <a:rPr lang="tr-TR" dirty="0" smtClean="0"/>
              <a:t>sendromu)</a:t>
            </a:r>
          </a:p>
          <a:p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 err="1"/>
              <a:t>kandidiyazis</a:t>
            </a:r>
            <a:r>
              <a:rPr lang="tr-TR" dirty="0"/>
              <a:t>, birden fazla iç organa (örneğin, göz, böbrek, </a:t>
            </a:r>
            <a:r>
              <a:rPr lang="tr-TR" dirty="0" smtClean="0"/>
              <a:t>kalp </a:t>
            </a:r>
            <a:r>
              <a:rPr lang="tr-TR" dirty="0"/>
              <a:t>kapakçıkları, beyin) </a:t>
            </a:r>
            <a:r>
              <a:rPr lang="tr-TR" dirty="0" err="1"/>
              <a:t>hematojen</a:t>
            </a:r>
            <a:r>
              <a:rPr lang="tr-TR" dirty="0"/>
              <a:t> yayılımla tanımlanır</a:t>
            </a:r>
            <a:r>
              <a:rPr lang="tr-TR" dirty="0" smtClean="0"/>
              <a:t>.</a:t>
            </a:r>
          </a:p>
          <a:p>
            <a:r>
              <a:rPr lang="tr-TR" i="1" dirty="0" err="1"/>
              <a:t>Candida'nın</a:t>
            </a:r>
            <a:r>
              <a:rPr lang="tr-TR" dirty="0"/>
              <a:t> </a:t>
            </a:r>
            <a:r>
              <a:rPr lang="tr-TR" dirty="0" err="1"/>
              <a:t>hematojen</a:t>
            </a:r>
            <a:r>
              <a:rPr lang="tr-TR" dirty="0"/>
              <a:t> yayılımını işaret eden fiziksel muayenedeki klinik ipuçları arasında karakteristik göz lezyonları (</a:t>
            </a:r>
            <a:r>
              <a:rPr lang="tr-TR" dirty="0" err="1"/>
              <a:t>vitritli</a:t>
            </a:r>
            <a:r>
              <a:rPr lang="tr-TR" dirty="0"/>
              <a:t> veya </a:t>
            </a:r>
            <a:r>
              <a:rPr lang="tr-TR" dirty="0" err="1"/>
              <a:t>vitritsiz</a:t>
            </a:r>
            <a:r>
              <a:rPr lang="tr-TR" dirty="0"/>
              <a:t> </a:t>
            </a:r>
            <a:r>
              <a:rPr lang="tr-TR" dirty="0" err="1"/>
              <a:t>koryoretinit</a:t>
            </a:r>
            <a:r>
              <a:rPr lang="tr-TR" dirty="0"/>
              <a:t>), cilt lezyonları ve çok daha az yaygın olarak kas apseleri yer alır</a:t>
            </a:r>
            <a:r>
              <a:rPr lang="tr-TR" dirty="0" smtClean="0"/>
              <a:t>.</a:t>
            </a:r>
          </a:p>
          <a:p>
            <a:r>
              <a:rPr lang="tr-TR" dirty="0" err="1"/>
              <a:t>Kandidemi</a:t>
            </a:r>
            <a:r>
              <a:rPr lang="tr-TR" dirty="0"/>
              <a:t> hastalarında göz lezyonlarının sıklığı değişkendir(Çalışma verileri heterojen; %2-%20)*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59177" y="621166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</a:t>
            </a:r>
            <a:r>
              <a:rPr lang="tr-TR" sz="1200" i="1" dirty="0" err="1" smtClean="0"/>
              <a:t>Oude</a:t>
            </a:r>
            <a:r>
              <a:rPr lang="tr-TR" sz="1200" i="1" dirty="0" smtClean="0"/>
              <a:t> </a:t>
            </a:r>
            <a:r>
              <a:rPr lang="tr-TR" sz="1200" i="1" dirty="0" err="1"/>
              <a:t>Lashof</a:t>
            </a:r>
            <a:r>
              <a:rPr lang="tr-TR" sz="1200" i="1" dirty="0"/>
              <a:t> AM, </a:t>
            </a:r>
            <a:r>
              <a:rPr lang="tr-TR" sz="1200" i="1" dirty="0" err="1"/>
              <a:t>Rothova</a:t>
            </a:r>
            <a:r>
              <a:rPr lang="tr-TR" sz="1200" i="1" dirty="0"/>
              <a:t> A, </a:t>
            </a:r>
            <a:r>
              <a:rPr lang="tr-TR" sz="1200" i="1" dirty="0" err="1"/>
              <a:t>Sobel</a:t>
            </a:r>
            <a:r>
              <a:rPr lang="tr-TR" sz="1200" i="1" dirty="0"/>
              <a:t> JD, ve diğerleri. </a:t>
            </a:r>
            <a:r>
              <a:rPr lang="tr-TR" sz="1200" i="1" dirty="0" err="1"/>
              <a:t>Kandideminin</a:t>
            </a:r>
            <a:r>
              <a:rPr lang="tr-TR" sz="1200" i="1" dirty="0"/>
              <a:t> oküler belirtileri. </a:t>
            </a:r>
            <a:r>
              <a:rPr lang="tr-TR" sz="1200" i="1" dirty="0" err="1"/>
              <a:t>Clin</a:t>
            </a:r>
            <a:r>
              <a:rPr lang="tr-TR" sz="1200" i="1" dirty="0"/>
              <a:t> </a:t>
            </a:r>
            <a:r>
              <a:rPr lang="tr-TR" sz="1200" i="1" dirty="0" err="1"/>
              <a:t>Infect</a:t>
            </a:r>
            <a:r>
              <a:rPr lang="tr-TR" sz="1200" i="1" dirty="0"/>
              <a:t> </a:t>
            </a:r>
            <a:r>
              <a:rPr lang="tr-TR" sz="1200" i="1" dirty="0" err="1"/>
              <a:t>Dis</a:t>
            </a:r>
            <a:r>
              <a:rPr lang="tr-TR" sz="1200" i="1" dirty="0"/>
              <a:t> 2011; 53:262.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9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4" y="0"/>
            <a:ext cx="5918200" cy="632460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348543" y="4413956"/>
            <a:ext cx="5250745" cy="1083733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/>
              <a:t>Koroidde</a:t>
            </a:r>
            <a:r>
              <a:rPr lang="tr-TR" dirty="0"/>
              <a:t> çok sayıda </a:t>
            </a:r>
            <a:r>
              <a:rPr lang="tr-TR" dirty="0" err="1"/>
              <a:t>fokal</a:t>
            </a:r>
            <a:r>
              <a:rPr lang="tr-TR" dirty="0"/>
              <a:t> beyaz lezyon bulunan ve en büyük iki lezyonun retinadan </a:t>
            </a:r>
            <a:r>
              <a:rPr lang="tr-TR" dirty="0" err="1"/>
              <a:t>vitreusa</a:t>
            </a:r>
            <a:r>
              <a:rPr lang="tr-TR" dirty="0"/>
              <a:t> doğru uzandığı </a:t>
            </a:r>
            <a:r>
              <a:rPr lang="tr-TR" dirty="0" err="1"/>
              <a:t>endojen</a:t>
            </a:r>
            <a:r>
              <a:rPr lang="tr-TR" dirty="0"/>
              <a:t> </a:t>
            </a:r>
            <a:r>
              <a:rPr lang="tr-TR" i="1" dirty="0" err="1"/>
              <a:t>Candida</a:t>
            </a:r>
            <a:r>
              <a:rPr lang="tr-TR" i="1" dirty="0"/>
              <a:t> </a:t>
            </a:r>
            <a:r>
              <a:rPr lang="tr-TR" i="1" dirty="0" err="1"/>
              <a:t>endoftalmisi</a:t>
            </a:r>
            <a:r>
              <a:rPr lang="tr-TR" i="1" dirty="0"/>
              <a:t>.</a:t>
            </a:r>
            <a:endParaRPr lang="tr-TR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144" y="191912"/>
            <a:ext cx="4648200" cy="647700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673144" y="5441245"/>
            <a:ext cx="4648200" cy="1227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err="1"/>
              <a:t>Fungal</a:t>
            </a:r>
            <a:r>
              <a:rPr lang="tr-TR" dirty="0"/>
              <a:t> </a:t>
            </a:r>
            <a:r>
              <a:rPr lang="tr-TR" dirty="0" err="1"/>
              <a:t>koryoretinal</a:t>
            </a:r>
            <a:r>
              <a:rPr lang="tr-TR" dirty="0"/>
              <a:t> (beyaz) lezyonlar gösteren </a:t>
            </a:r>
            <a:r>
              <a:rPr lang="tr-TR" dirty="0" err="1"/>
              <a:t>endojen</a:t>
            </a:r>
            <a:r>
              <a:rPr lang="tr-TR" dirty="0"/>
              <a:t> </a:t>
            </a:r>
            <a:r>
              <a:rPr lang="tr-TR" dirty="0" err="1"/>
              <a:t>Candida</a:t>
            </a:r>
            <a:r>
              <a:rPr lang="tr-TR" dirty="0"/>
              <a:t> </a:t>
            </a:r>
            <a:r>
              <a:rPr lang="tr-TR" dirty="0" err="1"/>
              <a:t>endoftalmisi</a:t>
            </a:r>
            <a:r>
              <a:rPr lang="tr-TR" dirty="0"/>
              <a:t>, üstteki </a:t>
            </a:r>
            <a:r>
              <a:rPr lang="tr-TR" dirty="0" err="1"/>
              <a:t>vitrit</a:t>
            </a:r>
            <a:r>
              <a:rPr lang="tr-TR" dirty="0"/>
              <a:t> tarafından gizlenmemiştir.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1337026" y="6391913"/>
            <a:ext cx="3273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 err="1" smtClean="0"/>
              <a:t>Uptodate</a:t>
            </a:r>
            <a:r>
              <a:rPr lang="tr-TR" sz="1200" i="1" dirty="0" smtClean="0"/>
              <a:t> april 2025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42833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4866</Words>
  <Application>Microsoft Office PowerPoint</Application>
  <PresentationFormat>Geniş ekran</PresentationFormat>
  <Paragraphs>301</Paragraphs>
  <Slides>79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79</vt:i4>
      </vt:variant>
    </vt:vector>
  </HeadingPairs>
  <TitlesOfParts>
    <vt:vector size="83" baseType="lpstr">
      <vt:lpstr>Arial</vt:lpstr>
      <vt:lpstr>Calibri</vt:lpstr>
      <vt:lpstr>Calibri Light</vt:lpstr>
      <vt:lpstr>Office Teması</vt:lpstr>
      <vt:lpstr>İnvaziv Fungal Enfeksiyonlarla Mücadelede Klinik, Radyolojik ve Labaratuvar Bulgularının  Korelasyonu</vt:lpstr>
      <vt:lpstr>PowerPoint Sunusu</vt:lpstr>
      <vt:lpstr>PowerPoint Sunusu</vt:lpstr>
      <vt:lpstr>PowerPoint Sunusu</vt:lpstr>
      <vt:lpstr>Candidemi</vt:lpstr>
      <vt:lpstr>PowerPoint Sunusu</vt:lpstr>
      <vt:lpstr>PowerPoint Sunusu</vt:lpstr>
      <vt:lpstr>KLİNİK BELİRTİLER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TANI </vt:lpstr>
      <vt:lpstr>PowerPoint Sunusu</vt:lpstr>
      <vt:lpstr>PowerPoint Sunusu</vt:lpstr>
      <vt:lpstr>Kültür dışı yöntemler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İnvaziv aspergilloz</vt:lpstr>
      <vt:lpstr>PowerPoint Sunusu</vt:lpstr>
      <vt:lpstr>RİSK FAKTÖRLERİ</vt:lpstr>
      <vt:lpstr>PowerPoint Sunusu</vt:lpstr>
      <vt:lpstr>KLİNİK ÖZELLİKLER</vt:lpstr>
      <vt:lpstr>Görüntüleme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TANI</vt:lpstr>
      <vt:lpstr>PowerPoint Sunusu</vt:lpstr>
      <vt:lpstr>Mukormikozis (zigomikozis)</vt:lpstr>
      <vt:lpstr>PowerPoint Sunusu</vt:lpstr>
      <vt:lpstr>RİSK FAKTÖRLERİ</vt:lpstr>
      <vt:lpstr>PowerPoint Sunusu</vt:lpstr>
      <vt:lpstr>KLİNİK</vt:lpstr>
      <vt:lpstr>PowerPoint Sunusu</vt:lpstr>
      <vt:lpstr>PowerPoint Sunusu</vt:lpstr>
      <vt:lpstr>Pulmoner mukormikoz</vt:lpstr>
      <vt:lpstr>PowerPoint Sunusu</vt:lpstr>
      <vt:lpstr>PowerPoint Sunusu</vt:lpstr>
      <vt:lpstr>PowerPoint Sunusu</vt:lpstr>
      <vt:lpstr>PowerPoint Sunusu</vt:lpstr>
      <vt:lpstr>TANI</vt:lpstr>
      <vt:lpstr>PowerPoint Sunusu</vt:lpstr>
      <vt:lpstr>PowerPoint Sunusu</vt:lpstr>
      <vt:lpstr>Pulmoner enfeksiyon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Görüntüleme</vt:lpstr>
      <vt:lpstr>PowerPoint Sunusu</vt:lpstr>
      <vt:lpstr>Aspergillus Galaktomannan</vt:lpstr>
      <vt:lpstr>BDG and T2Candida Assays:</vt:lpstr>
      <vt:lpstr>PowerPoint Sunusu</vt:lpstr>
      <vt:lpstr>Aspergillus PCR</vt:lpstr>
      <vt:lpstr>Olası İFD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İnvaziv fungal enfeksiyonlarla mücadelede klinik, radyolojik ve labaratuvar bulgularının  korelasyonu</dc:title>
  <dc:creator>zekeriya aksöz</dc:creator>
  <cp:lastModifiedBy>zekeriya aksöz</cp:lastModifiedBy>
  <cp:revision>133</cp:revision>
  <dcterms:created xsi:type="dcterms:W3CDTF">2025-04-22T19:36:20Z</dcterms:created>
  <dcterms:modified xsi:type="dcterms:W3CDTF">2025-04-27T06:55:44Z</dcterms:modified>
</cp:coreProperties>
</file>